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972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Black" initials="SB" lastIdx="7" clrIdx="0">
    <p:extLst>
      <p:ext uri="{19B8F6BF-5375-455C-9EA6-DF929625EA0E}">
        <p15:presenceInfo xmlns:p15="http://schemas.microsoft.com/office/powerpoint/2012/main" userId="26bf93c4777c7620" providerId="Windows Live"/>
      </p:ext>
    </p:extLst>
  </p:cmAuthor>
  <p:cmAuthor id="2" name="Jeff Denning" initials="JD" lastIdx="4" clrIdx="1">
    <p:extLst>
      <p:ext uri="{19B8F6BF-5375-455C-9EA6-DF929625EA0E}">
        <p15:presenceInfo xmlns:p15="http://schemas.microsoft.com/office/powerpoint/2012/main" userId="S::jtd44@byu.edu::7a1d1c4e-0a31-4754-8125-d4e7348bca1f" providerId="AD"/>
      </p:ext>
    </p:extLst>
  </p:cmAuthor>
  <p:cmAuthor id="3" name="Gurantz, Oded" initials="GO" lastIdx="9" clrIdx="2">
    <p:extLst>
      <p:ext uri="{19B8F6BF-5375-455C-9EA6-DF929625EA0E}">
        <p15:presenceInfo xmlns:p15="http://schemas.microsoft.com/office/powerpoint/2012/main" userId="S::gurantzo@umsystem.edu::5c9c7780-6907-4051-a344-b8bfd22bb4c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4521" autoAdjust="0"/>
  </p:normalViewPr>
  <p:slideViewPr>
    <p:cSldViewPr snapToGrid="0" snapToObjects="1">
      <p:cViewPr varScale="1">
        <p:scale>
          <a:sx n="113" d="100"/>
          <a:sy n="113" d="100"/>
        </p:scale>
        <p:origin x="101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1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8B1C9-B4FD-4E43-BBCE-FFB973100FC1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60A22-A487-E340-98B5-C47436094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71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874E2-51C3-6246-80E4-9CD625EEED24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0D4BD-25DA-5345-86CA-477AD3816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8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80160"/>
            <a:ext cx="10820095" cy="2011680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2152"/>
            <a:ext cx="10820095" cy="219456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824"/>
            <a:ext cx="1082009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4325598" cy="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4325598" cy="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>
            <a:normAutofit/>
          </a:bodyPr>
          <a:lstStyle>
            <a:lvl1pPr algn="ctr">
              <a:defRPr sz="2800"/>
            </a:lvl1pPr>
          </a:lstStyle>
          <a:p>
            <a:pPr algn="l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5349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61895"/>
            <a:ext cx="10820095" cy="2200046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626864"/>
            <a:ext cx="10820095" cy="150053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599432"/>
            <a:ext cx="1082009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4325598" cy="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4325598" cy="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Arial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7757159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29184"/>
            <a:ext cx="11548872" cy="859536"/>
          </a:xfrm>
        </p:spPr>
        <p:txBody>
          <a:bodyPr/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8625839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pPr/>
              <a:t>Tuesday, September 8,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76998" y="0"/>
            <a:ext cx="0" cy="0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5998" y="0"/>
            <a:ext cx="0" cy="0"/>
          </a:xfrm>
        </p:spPr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1999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11277599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11277599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1999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/>
              </a:defRPr>
            </a:lvl1pPr>
          </a:lstStyle>
          <a:p>
            <a:fld id="{A80CB818-7379-467D-8E76-EF9D9074A26C}" type="datetime2">
              <a:rPr lang="en-US" smtClean="0"/>
              <a:pPr/>
              <a:t>Tuesday, September 8,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2999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Arial"/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7999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  <a:latin typeface="Arial"/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 spc="-100" baseline="0">
          <a:solidFill>
            <a:schemeClr val="tx2"/>
          </a:solidFill>
          <a:latin typeface="Arial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ts val="600"/>
        </a:spcBef>
        <a:buClr>
          <a:schemeClr val="accent1"/>
        </a:buClr>
        <a:buSzPct val="85000"/>
        <a:buFont typeface="Arial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+mn-cs"/>
        </a:defRPr>
      </a:lvl1pPr>
      <a:lvl2pPr marL="457200" indent="-182880" algn="l" defTabSz="914400" rtl="0" eaLnBrk="1" latinLnBrk="0" hangingPunct="1">
        <a:spcBef>
          <a:spcPts val="600"/>
        </a:spcBef>
        <a:buClr>
          <a:schemeClr val="accent1"/>
        </a:buClr>
        <a:buSzPct val="85000"/>
        <a:buFont typeface="Arial" pitchFamily="34" charset="0"/>
        <a:buChar char="•"/>
        <a:defRPr sz="1800" kern="1200">
          <a:solidFill>
            <a:schemeClr val="tx1"/>
          </a:solidFill>
          <a:latin typeface="Arial"/>
          <a:ea typeface="+mn-ea"/>
          <a:cs typeface="+mn-cs"/>
        </a:defRPr>
      </a:lvl2pPr>
      <a:lvl3pPr marL="731520" indent="-18288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Arial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Arial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200" kern="1200" baseline="0">
          <a:solidFill>
            <a:schemeClr val="tx1"/>
          </a:solidFill>
          <a:latin typeface="Arial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wrap="square" anchor="b"/>
          <a:lstStyle/>
          <a:p>
            <a:pPr algn="ctr"/>
            <a:r>
              <a:rPr sz="3400" b="1">
                <a:solidFill>
                  <a:srgbClr val="BF5700"/>
                </a:solidFill>
                <a:latin typeface="Arial"/>
              </a:rPr>
              <a:t>Why Have College Completion Rates Declined?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wrap="square"/>
          <a:lstStyle/>
          <a:p>
            <a:pPr algn="ctr">
              <a:spcAft>
                <a:spcPts val="400"/>
              </a:spcAft>
            </a:pPr>
            <a:r>
              <a:rPr sz="2000" i="1">
                <a:solidFill>
                  <a:srgbClr val="292934"/>
                </a:solidFill>
                <a:latin typeface="Arial"/>
              </a:rPr>
              <a:t>An Analysis of Changing Student Preparation and Collegiate Resources</a:t>
            </a:r>
          </a:p>
          <a:p>
            <a:pPr algn="ctr">
              <a:spcAft>
                <a:spcPts val="400"/>
              </a:spcAft>
            </a:pPr>
            <a:endParaRPr sz="2000" i="1">
              <a:solidFill>
                <a:srgbClr val="292934"/>
              </a:solidFill>
              <a:latin typeface="Arial"/>
            </a:endParaRPr>
          </a:p>
          <a:p>
            <a:pPr algn="ctr">
              <a:spcAft>
                <a:spcPts val="400"/>
              </a:spcAft>
            </a:pPr>
            <a:r>
              <a:rPr sz="1800" i="0">
                <a:solidFill>
                  <a:srgbClr val="292934"/>
                </a:solidFill>
                <a:latin typeface="Arial"/>
              </a:rPr>
              <a:t>John Bound, Michael F. Lovenheim, and Sarah Turner</a:t>
            </a:r>
          </a:p>
          <a:p>
            <a:pPr algn="ctr">
              <a:spcAft>
                <a:spcPts val="400"/>
              </a:spcAft>
            </a:pPr>
            <a:r>
              <a:rPr sz="1600" i="0">
                <a:solidFill>
                  <a:srgbClr val="292934"/>
                </a:solidFill>
                <a:latin typeface="Arial"/>
              </a:rPr>
              <a:t>American Economic Journal: Applied Economics, 2010, 2(3), 129–157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5806440"/>
            <a:ext cx="10820095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>
                <a:solidFill>
                  <a:srgbClr val="333F48"/>
                </a:solidFill>
                <a:latin typeface="Arial"/>
              </a:rPr>
              <a:t>ELP 390G · Economics of Education</a:t>
            </a:r>
          </a:p>
          <a:p>
            <a:pPr algn="ctr"/>
            <a:r>
              <a:rPr sz="1400">
                <a:solidFill>
                  <a:srgbClr val="333F48"/>
                </a:solidFill>
                <a:latin typeface="Arial"/>
              </a:rPr>
              <a:t>Week 3 · Opportunity Cost and College Enrollment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How do they figure out what caused the decline?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9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A decomposition, not an experiment</a:t>
            </a:r>
          </a:p>
          <a:p>
            <a:pPr lvl="1">
              <a:spcAft>
                <a:spcPts val="9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Predict completion from student and school characteristics, then ask how much of the 4.6-point fall those changes alone would predict</a:t>
            </a:r>
          </a:p>
          <a:p>
            <a:pPr>
              <a:spcAft>
                <a:spcPts val="9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framework splits the candidates in two</a:t>
            </a:r>
          </a:p>
          <a:p>
            <a:pPr lvl="1">
              <a:spcAft>
                <a:spcPts val="900"/>
              </a:spcAft>
            </a:pPr>
            <a:r>
              <a:rPr sz="1900" b="1" i="0">
                <a:solidFill>
                  <a:srgbClr val="292934"/>
                </a:solidFill>
                <a:latin typeface="Arial"/>
              </a:rPr>
              <a:t>Supply side (schools): </a:t>
            </a:r>
            <a:r>
              <a:rPr sz="1900" b="0" i="0">
                <a:solidFill>
                  <a:srgbClr val="292934"/>
                </a:solidFill>
                <a:latin typeface="Arial"/>
              </a:rPr>
              <a:t>where students enroll, resources per student</a:t>
            </a:r>
          </a:p>
          <a:p>
            <a:pPr lvl="1">
              <a:spcAft>
                <a:spcPts val="900"/>
              </a:spcAft>
            </a:pPr>
            <a:r>
              <a:rPr sz="1900" b="1" i="0">
                <a:solidFill>
                  <a:srgbClr val="292934"/>
                </a:solidFill>
                <a:latin typeface="Arial"/>
              </a:rPr>
              <a:t>Demand side (students): </a:t>
            </a:r>
            <a:r>
              <a:rPr sz="1900" b="0" i="0">
                <a:solidFill>
                  <a:srgbClr val="292934"/>
                </a:solidFill>
                <a:latin typeface="Arial"/>
              </a:rPr>
              <a:t>preparation, family income, parental education</a:t>
            </a:r>
          </a:p>
          <a:p>
            <a:pPr>
              <a:spcAft>
                <a:spcPts val="900"/>
              </a:spcAft>
            </a:pPr>
            <a:r>
              <a:rPr sz="2200" b="1" i="0">
                <a:solidFill>
                  <a:srgbClr val="BF5700"/>
                </a:solidFill>
                <a:latin typeface="Arial"/>
              </a:rPr>
              <a:t>Is this causal?</a:t>
            </a:r>
          </a:p>
          <a:p>
            <a:pPr lvl="1">
              <a:spcAft>
                <a:spcPts val="9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No. It is an accounting exercise — it tells you which changes line up with the decline, not which ones caused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10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What explains the decline?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1810512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Almost all of the 4.6-point decline sits on the supply side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Where students enrolled: −3.5 points   ·   Student–faculty ratios: −1.1 points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Student characteristics: +0.1 points — essentially nothing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decline is about institutions and resources, not about who went to college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11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s13_1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457" y="3154680"/>
            <a:ext cx="5836325" cy="2788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5920" y="6025896"/>
            <a:ext cx="8915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Table 6: logit simulation decompositions of college completion, by type of institution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Is it really about resources?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2395728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A second test, closer to a causal design: cohort crowding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States with unusually large birth cohorts later send unusually large cohorts to college — more students competing for the same seats and dollars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Completion is lower for those crowded cohorts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A 10% larger birth cohort lowers the BA-to-some-college ratio by roughly 1 to 2%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Holds for men and women, with and without state-specific trends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12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s16_16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255" y="3730752"/>
            <a:ext cx="5666729" cy="22128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17320" y="6025896"/>
            <a:ext cx="93726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Table 8: state-level estimates of the effect of crowding, 1940–1975 birth cohorts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600">
                <a:solidFill>
                  <a:srgbClr val="F3E6DC"/>
                </a:solidFill>
                <a:latin typeface="Arial"/>
              </a:rPr>
              <a:t>Time to Degree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wrap="square"/>
          <a:lstStyle/>
          <a:p>
            <a:pPr algn="ctr"/>
            <a:r>
              <a:rPr sz="2400">
                <a:solidFill>
                  <a:srgbClr val="F3E6DC"/>
                </a:solidFill>
                <a:latin typeface="Arial"/>
              </a:rPr>
              <a:t>Bound, Lovenheim &amp; Turner (2012), Education Finance and Policy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13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What happened to time to degree?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6583680" cy="484632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Students did not just complete less — those who finished took longer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Share finishing in four years: 53.1% → 39.4%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Mean time to degree: 4.48 → 4.81 years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increase is concentrated in the same places as the completion decline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Non-top-50 public: 4.49 → 4.93 years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Community college entrants: 4.90 → 5.58 years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Highly selective private: no increase (4.31 → 4.20)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same decomposition explains much less of this change than it did for completion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14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s18_17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374" y="1325880"/>
            <a:ext cx="3438491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0" y="5980176"/>
            <a:ext cx="4434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Table 1: eight-year cumulative time-to-degree distributions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What to take away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Completion fell 4.6 points between the 1972 and 1992 cohorts — but only in the aggregate</a:t>
            </a:r>
          </a:p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Completion rose at selective colleges and fell at open-access ones. The average fell because enrollment moved toward the open-access sector</a:t>
            </a:r>
          </a:p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decline tracks where students enrolled and how many students each faculty member faced — not who enrolled</a:t>
            </a:r>
          </a:p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cohort-crowding evidence independently supports the resources story</a:t>
            </a:r>
          </a:p>
          <a:p>
            <a:pPr>
              <a:spcAft>
                <a:spcPts val="14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Time to degree rose in the same sectors, for the same reasons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15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What would you tell a Texas policymaker?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Enrollment grew and appropriations per student did not follow. Something had to give — what did?</a:t>
            </a:r>
          </a:p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Whose completion rate would you target: the state average, or completion at the open-access institutions where most new students went?</a:t>
            </a:r>
          </a:p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 paper measures instructional spending per student. If you raised it, what would you give up?</a:t>
            </a:r>
          </a:p>
          <a:p>
            <a:pPr>
              <a:spcAft>
                <a:spcPts val="18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How much weight can a decomposition bear when you use it to argue for a policy?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16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600">
                <a:solidFill>
                  <a:srgbClr val="F3E6DC"/>
                </a:solidFill>
                <a:latin typeface="Arial"/>
              </a:rPr>
              <a:t>Extra Slides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17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2800" b="1">
                <a:solidFill>
                  <a:srgbClr val="BF5700"/>
                </a:solidFill>
                <a:latin typeface="Arial"/>
              </a:rPr>
              <a:t>Student characteristics: NLS72 vs. NELS:88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18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s07_1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89" y="1325880"/>
            <a:ext cx="5289741" cy="4709160"/>
          </a:xfrm>
          <a:prstGeom prst="rect">
            <a:avLst/>
          </a:prstGeom>
        </p:spPr>
      </p:pic>
      <p:pic>
        <p:nvPicPr>
          <p:cNvPr id="6" name="Picture 5" descr="s07_1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2331720"/>
            <a:ext cx="5394960" cy="26383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6199632"/>
            <a:ext cx="109270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Table 3, both panels: means of selected NLS72 and NELS:88 variables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What does this figure show about graduation rates?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2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" name="Picture 3" descr="s02_7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537" y="1371600"/>
            <a:ext cx="5552165" cy="4617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8920" y="6071616"/>
            <a:ext cx="6629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Figure 1: ratio of BA recipients to those with some college or more, among 25-year-olds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This paper is a “fact paper”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2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It establishes a fact, then tries to explain it</a:t>
            </a:r>
          </a:p>
          <a:p>
            <a:pPr>
              <a:spcAft>
                <a:spcPts val="12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Between the 1972 and 1992 high school cohorts, college completion fell from </a:t>
            </a:r>
            <a:r>
              <a:rPr sz="2200" b="1" i="0">
                <a:solidFill>
                  <a:srgbClr val="292934"/>
                </a:solidFill>
                <a:latin typeface="Arial"/>
              </a:rPr>
              <a:t>50.5% to 45.9%</a:t>
            </a:r>
          </a:p>
          <a:p>
            <a:pPr lvl="1">
              <a:spcAft>
                <a:spcPts val="12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Completion means a BA within eight years of finishing high school</a:t>
            </a:r>
          </a:p>
          <a:p>
            <a:pPr lvl="1">
              <a:spcAft>
                <a:spcPts val="12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Two national longitudinal surveys: NLS72 and NELS:88</a:t>
            </a:r>
          </a:p>
          <a:p>
            <a:pPr>
              <a:spcAft>
                <a:spcPts val="12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A 4.6 percentage point fall — over exactly the period when college enrollment was expanding fastest</a:t>
            </a:r>
          </a:p>
          <a:p>
            <a:pPr>
              <a:spcAft>
                <a:spcPts val="1200"/>
              </a:spcAft>
            </a:pPr>
            <a:r>
              <a:rPr sz="2200" b="1" i="0">
                <a:solidFill>
                  <a:srgbClr val="BF5700"/>
                </a:solidFill>
                <a:latin typeface="Arial"/>
              </a:rPr>
              <a:t>What are some potential explanations?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3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Did completion fall everywhere?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5257800" cy="484632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No. Completion rose at more selective colleges and fell at less selective ones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Top-50 public: 73.5% → 82.5%   (+9.0)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Private colleges: +10 to +12 at both selectivity levels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Non-top-50 public: 61.8% → 56.9%   (−4.9)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Community college: 20.2% → 17.6%   (−2.5)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So the decline is not a story about colleges getting worse at graduating students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4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s05_9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852462"/>
            <a:ext cx="5852160" cy="3381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5316433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Table 2: completion within eight years, by first institution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Where did students go instead?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214884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College-going rose steeply: 48.4% → 70.7% of high school graduates enrolled somewhere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And the mix shifted toward community colleges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Four-year public: 46.7% → 37.6%   ·   Community college: 31.2% → 43.7%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Enrollment grew fastest exactly where completion is lowest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5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s04_8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225" y="3456432"/>
            <a:ext cx="5968788" cy="26243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720" y="6163056"/>
            <a:ext cx="98298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Table 1: type of first institution, all attendees and BA recipients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How did college enrollees change?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07008"/>
            <a:ext cx="10607040" cy="1810512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Attendance rose most among the least-prepared students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Bottom math quartile: 21.7% → 44.0%   ·   Top quartile: 80.3% → 92.7%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And completion, conditional on attending, fell most for those same students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Bottom math quartile: 25.8% → 11.4%   ·   Top quartile: 66.8% → 73.0%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6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s08_1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593" y="3127248"/>
            <a:ext cx="4317933" cy="2788920"/>
          </a:xfrm>
          <a:prstGeom prst="rect">
            <a:avLst/>
          </a:prstGeom>
        </p:spPr>
      </p:pic>
      <p:pic>
        <p:nvPicPr>
          <p:cNvPr id="6" name="Picture 5" descr="s08_1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752" y="3127248"/>
            <a:ext cx="4171855" cy="2788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6035040"/>
            <a:ext cx="109270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Figure 2, Panels A and C: college attendance and completion by math test quartile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Were students less prepared?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5532120" cy="466344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Preparation slipped a little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Mean math test percentile: 62.5 → 58.0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Bottom math quartile: 11.2% → 15.6% of enrollees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But family background improved a lot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Fathers with no HS diploma: 22.2% → 11.9%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Mothers with a BA or more: 16.0% → 29.5%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These push in opposite directions, so together they explain almost none of the decline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7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s07_1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5080" y="1325880"/>
            <a:ext cx="5120640" cy="45586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55080" y="5966794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Table 3: means of selected variables</a:t>
            </a: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>
            <a:off x="10387584" y="6428232"/>
            <a:ext cx="1481328" cy="292608"/>
          </a:xfrm>
          <a:prstGeom prst="rect">
            <a:avLst/>
          </a:prstGeom>
          <a:solidFill>
            <a:srgbClr val="333F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8288" tIns="0" rIns="18288" bIns="0"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More characteristics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What happened to resources?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61872"/>
            <a:ext cx="5989320" cy="4846320"/>
          </a:xfrm>
        </p:spPr>
        <p:txBody>
          <a:bodyPr wrap="square"/>
          <a:lstStyle/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Students per faculty member: 29.5 → 39.1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Median instructional spending per student fell: $4,716 → $4,339 (2007 dollars)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But resources diverged sharply across sectors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Highly selective private: $7,646 → $13,782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Top-50 public: $7,871 → $9,663</a:t>
            </a:r>
          </a:p>
          <a:p>
            <a:pPr lvl="1">
              <a:spcAft>
                <a:spcPts val="6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Community college: $3,068 → $2,610</a:t>
            </a:r>
          </a:p>
          <a:p>
            <a:pPr>
              <a:spcAft>
                <a:spcPts val="6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Many more students, not much more money — and the new money went where the new students did 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8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 descr="s09_1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775" y="1371600"/>
            <a:ext cx="4577328" cy="4526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20840" y="5980176"/>
            <a:ext cx="5029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200" i="1">
                <a:solidFill>
                  <a:srgbClr val="60646B"/>
                </a:solidFill>
                <a:latin typeface="Arial"/>
              </a:rPr>
              <a:t>Table 4: student–faculty ratios and expenditures per student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000" b="1">
                <a:solidFill>
                  <a:srgbClr val="BF5700"/>
                </a:solidFill>
                <a:latin typeface="Arial"/>
              </a:rPr>
              <a:t>Are test scores comparable over time?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261872"/>
            <a:ext cx="10607040" cy="4937760"/>
          </a:xfrm>
        </p:spPr>
        <p:txBody>
          <a:bodyPr wrap="square"/>
          <a:lstStyle/>
          <a:p>
            <a:pPr>
              <a:spcAft>
                <a:spcPts val="12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They argue yes — NAEP scores are essentially flat across these cohorts</a:t>
            </a:r>
          </a:p>
          <a:p>
            <a:pPr>
              <a:spcAft>
                <a:spcPts val="1200"/>
              </a:spcAft>
            </a:pPr>
            <a:r>
              <a:rPr sz="2200" b="0" i="0">
                <a:solidFill>
                  <a:srgbClr val="292934"/>
                </a:solidFill>
                <a:latin typeface="Arial"/>
              </a:rPr>
              <a:t>This assumption does a lot of work</a:t>
            </a:r>
          </a:p>
          <a:p>
            <a:pPr lvl="1">
              <a:spcAft>
                <a:spcPts val="12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The whole comparison requires that the same math percentile means the same preparation in 1972 and in 1992</a:t>
            </a:r>
          </a:p>
          <a:p>
            <a:pPr>
              <a:spcAft>
                <a:spcPts val="1200"/>
              </a:spcAft>
            </a:pPr>
            <a:r>
              <a:rPr sz="2200" b="1" i="0">
                <a:solidFill>
                  <a:srgbClr val="BF5700"/>
                </a:solidFill>
                <a:latin typeface="Arial"/>
              </a:rPr>
              <a:t>What if high school students really were better prepared than these tests capture?</a:t>
            </a:r>
          </a:p>
          <a:p>
            <a:pPr lvl="1">
              <a:spcAft>
                <a:spcPts val="1200"/>
              </a:spcAft>
            </a:pPr>
            <a:r>
              <a:rPr sz="1900" b="0" i="0">
                <a:solidFill>
                  <a:srgbClr val="292934"/>
                </a:solidFill>
                <a:latin typeface="Arial"/>
              </a:rPr>
              <a:t>Then the paper understates how much student characteristics improved — and the decline it has to explain gets larger, not smaller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7040" y="18288"/>
            <a:ext cx="1188720" cy="32918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/>
            <a:fld id="{5B4A7C1E-1111-4000-8000-0000000000AA}" type="slidenum">
              <a:rPr sz="1100">
                <a:solidFill>
                  <a:srgbClr val="FFFFFF"/>
                </a:solidFill>
                <a:latin typeface="Arial"/>
              </a:rPr>
              <a:t>9</a:t>
            </a:fld>
            <a:endParaRPr sz="110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BF5700"/>
      </a:dk2>
      <a:lt2>
        <a:srgbClr val="F3F2DC"/>
      </a:lt2>
      <a:accent1>
        <a:srgbClr val="333F48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41764</TotalTime>
  <Words>1220</Words>
  <Application>Microsoft Office PowerPoint</Application>
  <PresentationFormat>Widescreen</PresentationFormat>
  <Paragraphs>125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Clarity</vt:lpstr>
      <vt:lpstr>Why Have College Completion Rates Declined?</vt:lpstr>
      <vt:lpstr>What does this figure show about graduation rates?</vt:lpstr>
      <vt:lpstr>This paper is a “fact paper”</vt:lpstr>
      <vt:lpstr>Did completion fall everywhere?</vt:lpstr>
      <vt:lpstr>Where did students go instead?</vt:lpstr>
      <vt:lpstr>How did college enrollees change?</vt:lpstr>
      <vt:lpstr>Were students less prepared?</vt:lpstr>
      <vt:lpstr>What happened to resources?</vt:lpstr>
      <vt:lpstr>Are test scores comparable over time?</vt:lpstr>
      <vt:lpstr>How do they figure out what caused the decline?</vt:lpstr>
      <vt:lpstr>What explains the decline?</vt:lpstr>
      <vt:lpstr>Is it really about resources?</vt:lpstr>
      <vt:lpstr>Time to Degree</vt:lpstr>
      <vt:lpstr>What happened to time to degree?</vt:lpstr>
      <vt:lpstr>What to take away</vt:lpstr>
      <vt:lpstr>What would you tell a Texas policymaker?</vt:lpstr>
      <vt:lpstr>Extra Slides</vt:lpstr>
      <vt:lpstr>Student characteristics: NLS72 vs. NELS:88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Kaveh Majlesi</dc:creator>
  <cp:lastModifiedBy>Denning, Jeff</cp:lastModifiedBy>
  <cp:revision>2379</cp:revision>
  <cp:lastPrinted>2025-03-13T20:39:03Z</cp:lastPrinted>
  <dcterms:created xsi:type="dcterms:W3CDTF">2014-11-26T19:06:03Z</dcterms:created>
  <dcterms:modified xsi:type="dcterms:W3CDTF">2026-09-08T16:28:09Z</dcterms:modified>
</cp:coreProperties>
</file>