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972" r:id="rId1"/>
  </p:sldMasterIdLst>
  <p:notesMasterIdLst>
    <p:notesMasterId r:id="rId86"/>
  </p:notesMasterIdLst>
  <p:handoutMasterIdLst>
    <p:handoutMasterId r:id="rId87"/>
  </p:handout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</p:sldIdLst>
  <p:sldSz cx="12191999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Black" initials="SB" lastIdx="7" clrIdx="0">
    <p:extLst>
      <p:ext uri="{19B8F6BF-5375-455C-9EA6-DF929625EA0E}">
        <p15:presenceInfo xmlns:p15="http://schemas.microsoft.com/office/powerpoint/2012/main" userId="26bf93c4777c7620" providerId="Windows Live"/>
      </p:ext>
    </p:extLst>
  </p:cmAuthor>
  <p:cmAuthor id="2" name="Jeff Denning" initials="JD" lastIdx="4" clrIdx="1">
    <p:extLst>
      <p:ext uri="{19B8F6BF-5375-455C-9EA6-DF929625EA0E}">
        <p15:presenceInfo xmlns:p15="http://schemas.microsoft.com/office/powerpoint/2012/main" userId="S::jtd44@byu.edu::7a1d1c4e-0a31-4754-8125-d4e7348bca1f" providerId="AD"/>
      </p:ext>
    </p:extLst>
  </p:cmAuthor>
  <p:cmAuthor id="3" name="Gurantz, Oded" initials="GO" lastIdx="9" clrIdx="2">
    <p:extLst>
      <p:ext uri="{19B8F6BF-5375-455C-9EA6-DF929625EA0E}">
        <p15:presenceInfo xmlns:p15="http://schemas.microsoft.com/office/powerpoint/2012/main" userId="S::gurantzo@umsystem.edu::5c9c7780-6907-4051-a344-b8bfd22bb4c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94521" autoAdjust="0"/>
  </p:normalViewPr>
  <p:slideViewPr>
    <p:cSldViewPr snapToGrid="0" snapToObjects="1">
      <p:cViewPr varScale="1">
        <p:scale>
          <a:sx n="115" d="100"/>
          <a:sy n="115" d="100"/>
        </p:scale>
        <p:origin x="146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1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86" Type="http://schemas.openxmlformats.org/officeDocument/2006/relationships/notesMaster" Target="notesMasters/notesMaster1.xml"/><Relationship Id="rId87" Type="http://schemas.openxmlformats.org/officeDocument/2006/relationships/handoutMaster" Target="handoutMasters/handoutMaster1.xml"/><Relationship Id="rId88" Type="http://schemas.openxmlformats.org/officeDocument/2006/relationships/commentAuthors" Target="commentAuthors.xml"/><Relationship Id="rId89" Type="http://schemas.openxmlformats.org/officeDocument/2006/relationships/presProps" Target="presProps.xml"/><Relationship Id="rId90" Type="http://schemas.openxmlformats.org/officeDocument/2006/relationships/viewProps" Target="viewProps.xml"/><Relationship Id="rId91" Type="http://schemas.openxmlformats.org/officeDocument/2006/relationships/theme" Target="theme/theme1.xml"/><Relationship Id="rId92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8B1C9-B4FD-4E43-BBCE-FFB973100FC1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60A22-A487-E340-98B5-C47436094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71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874E2-51C3-6246-80E4-9CD625EEED24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0D4BD-25DA-5345-86CA-477AD3816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98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80160"/>
            <a:ext cx="10820095" cy="2011680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2152"/>
            <a:ext cx="10820095" cy="219456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824"/>
            <a:ext cx="1082009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ext cx="14325598" cy="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ext cx="14325598" cy="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>
            <a:normAutofit/>
          </a:bodyPr>
          <a:lstStyle>
            <a:lvl1pPr algn="ctr">
              <a:defRPr sz="2800"/>
            </a:lvl1pPr>
          </a:lstStyle>
          <a:p>
            <a:pPr algn="l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61895"/>
            <a:ext cx="10820095" cy="2200046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626864"/>
            <a:ext cx="10820095" cy="150053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599432"/>
            <a:ext cx="1082009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ext cx="14325598" cy="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ext cx="14325598" cy="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Arial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7757159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/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8625839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pPr/>
              <a:t>Monday, September 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1999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11277599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11277599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1999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Arial"/>
              </a:defRPr>
            </a:lvl1pPr>
          </a:lstStyle>
          <a:p>
            <a:fld id="{A80CB818-7379-467D-8E76-EF9D9074A26C}" type="datetime2">
              <a:rPr lang="en-US" smtClean="0"/>
              <a:pPr/>
              <a:t>Monday, September 7,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2999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Arial"/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7999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  <a:latin typeface="Arial"/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 spc="-100" baseline="0">
          <a:solidFill>
            <a:schemeClr val="tx2"/>
          </a:solidFill>
          <a:latin typeface="Arial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ts val="600"/>
        </a:spcBef>
        <a:buClr>
          <a:schemeClr val="accent1"/>
        </a:buClr>
        <a:buSzPct val="85000"/>
        <a:buFont typeface="Arial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+mn-cs"/>
        </a:defRPr>
      </a:lvl1pPr>
      <a:lvl2pPr marL="457200" indent="-182880" algn="l" defTabSz="914400" rtl="0" eaLnBrk="1" latinLnBrk="0" hangingPunct="1">
        <a:spcBef>
          <a:spcPts val="600"/>
        </a:spcBef>
        <a:buClr>
          <a:schemeClr val="accent1"/>
        </a:buClr>
        <a:buSzPct val="85000"/>
        <a:buFont typeface="Arial" pitchFamily="34" charset="0"/>
        <a:buChar char="•"/>
        <a:defRPr sz="1800" kern="1200">
          <a:solidFill>
            <a:schemeClr val="tx1"/>
          </a:solidFill>
          <a:latin typeface="Arial"/>
          <a:ea typeface="+mn-ea"/>
          <a:cs typeface="+mn-cs"/>
        </a:defRPr>
      </a:lvl2pPr>
      <a:lvl3pPr marL="731520" indent="-18288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Arial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Arial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200" kern="1200" baseline="0">
          <a:solidFill>
            <a:schemeClr val="tx1"/>
          </a:solidFill>
          <a:latin typeface="Arial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23.xml"/><Relationship Id="rId3" Type="http://schemas.openxmlformats.org/officeDocument/2006/relationships/slide" Target="slide24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theatlantic.com/education/archive/2019/07/has-college-gotten-easier/594550/" TargetMode="External"/><Relationship Id="rId3" Type="http://schemas.openxmlformats.org/officeDocument/2006/relationships/hyperlink" Target="https://www.washingtonpost.com/education/2021/09/21/why-grade-inflation-is-useful/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2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2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wrap="square" anchor="b"/>
          <a:lstStyle/>
          <a:p>
            <a:pPr algn="ctr"/>
            <a:r>
              <a:rPr b="1" sz="3400">
                <a:solidFill>
                  <a:srgbClr val="BF5700"/>
                </a:solidFill>
                <a:latin typeface="Arial"/>
              </a:rPr>
              <a:t>Why Have College Completion Rates Increased?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wrap="square"/>
          <a:lstStyle/>
          <a:p>
            <a:pPr algn="ctr">
              <a:spcAft>
                <a:spcPts val="400"/>
              </a:spcAft>
            </a:pPr>
            <a:r>
              <a:rPr sz="1800" i="0">
                <a:solidFill>
                  <a:srgbClr val="292934"/>
                </a:solidFill>
                <a:latin typeface="Arial"/>
              </a:rPr>
              <a:t>Jeffrey T. Denning, Eric R. Eide, Kevin J. Mumford,</a:t>
            </a:r>
          </a:p>
          <a:p>
            <a:pPr algn="ctr">
              <a:spcAft>
                <a:spcPts val="400"/>
              </a:spcAft>
            </a:pPr>
            <a:r>
              <a:rPr sz="1800" i="0">
                <a:solidFill>
                  <a:srgbClr val="292934"/>
                </a:solidFill>
                <a:latin typeface="Arial"/>
              </a:rPr>
              <a:t>Richard W. Patterson, and Merrill Warnick</a:t>
            </a:r>
          </a:p>
          <a:p>
            <a:pPr algn="ctr">
              <a:spcAft>
                <a:spcPts val="400"/>
              </a:spcAft>
            </a:pPr>
            <a:r>
              <a:rPr sz="1600" i="0">
                <a:solidFill>
                  <a:srgbClr val="292934"/>
                </a:solidFill>
                <a:latin typeface="Arial"/>
              </a:rPr>
              <a:t>American Economic Journal: Applied Economics, 2022, 14(3), 1–29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5806440"/>
            <a:ext cx="10820095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>
                <a:solidFill>
                  <a:srgbClr val="333F48"/>
                </a:solidFill>
                <a:latin typeface="Arial"/>
              </a:rPr>
              <a:t>ELP 390G · Economics of Education</a:t>
            </a:r>
          </a:p>
          <a:p>
            <a:pPr algn="ctr"/>
            <a:r>
              <a:rPr sz="1400">
                <a:solidFill>
                  <a:srgbClr val="333F48"/>
                </a:solidFill>
                <a:latin typeface="Arial"/>
              </a:rPr>
              <a:t>Week 3 · Opportunity Cost and College Enrollment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Why would grades matter for completion?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5623560" cy="457200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Grades strongly predict graduation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relationship is steepest between a 2.0 and a 3.0 GPA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That is exactly where grades moved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Two plausible mechanisms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Academic probation and dismissal rules key off GPA thresholds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Grades tell a student how well they are doing, which shapes whether they persist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pic>
        <p:nvPicPr>
          <p:cNvPr id="5" name="Picture 4" descr="s22_2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1417320"/>
            <a:ext cx="5440680" cy="39585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63640" y="5458201"/>
            <a:ext cx="5440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Probability of graduation by first-year GPA, ELS:2002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Did students get better, or did grading get easier?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83480"/>
          </a:xfrm>
        </p:spPr>
        <p:txBody>
          <a:bodyPr wrap="square"/>
          <a:lstStyle/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Three progressively tighter tests, all with the same answer</a:t>
            </a:r>
          </a:p>
          <a:p>
            <a:pPr>
              <a:spcAft>
                <a:spcPts val="1000"/>
              </a:spcAft>
            </a:pPr>
            <a:r>
              <a:rPr sz="2200" b="1" i="0">
                <a:solidFill>
                  <a:srgbClr val="292934"/>
                </a:solidFill>
                <a:latin typeface="Arial"/>
              </a:rPr>
              <a:t>NELS and ELS. </a:t>
            </a:r>
            <a:r>
              <a:rPr sz="2200" b="0" i="0">
                <a:solidFill>
                  <a:srgbClr val="292934"/>
                </a:solidFill>
                <a:latin typeface="Arial"/>
              </a:rPr>
              <a:t>Student characteristics, major, and course taken cannot explain it — the 2002 gap stays near 0.3 grade points</a:t>
            </a:r>
          </a:p>
          <a:p>
            <a:pPr>
              <a:spcAft>
                <a:spcPts val="1000"/>
              </a:spcAft>
            </a:pPr>
            <a:r>
              <a:rPr sz="2200" b="1" i="0">
                <a:solidFill>
                  <a:srgbClr val="292934"/>
                </a:solidFill>
                <a:latin typeface="Arial"/>
              </a:rPr>
              <a:t>Nine large public universities. </a:t>
            </a:r>
            <a:r>
              <a:rPr sz="2200" b="0" i="0">
                <a:solidFill>
                  <a:srgbClr val="292934"/>
                </a:solidFill>
                <a:latin typeface="Arial"/>
              </a:rPr>
              <a:t>Across 411,951 students, GPAs still rise after holding constant SAT scores, home ZIP code, university, major, and first-semester courses</a:t>
            </a:r>
          </a:p>
          <a:p>
            <a:pPr>
              <a:spcAft>
                <a:spcPts val="1000"/>
              </a:spcAft>
            </a:pPr>
            <a:r>
              <a:rPr sz="2200" b="1" i="0">
                <a:solidFill>
                  <a:srgbClr val="292934"/>
                </a:solidFill>
                <a:latin typeface="Arial"/>
              </a:rPr>
              <a:t>One public liberal arts college. </a:t>
            </a:r>
            <a:r>
              <a:rPr sz="2200" b="0" i="0">
                <a:solidFill>
                  <a:srgbClr val="292934"/>
                </a:solidFill>
                <a:latin typeface="Arial"/>
              </a:rPr>
              <a:t>Same course, same exam, same score — higher grade</a:t>
            </a:r>
          </a:p>
          <a:p>
            <a:pPr>
              <a:spcAft>
                <a:spcPts val="1000"/>
              </a:spcAft>
            </a:pPr>
            <a:r>
              <a:rPr sz="2200" b="1" i="0">
                <a:solidFill>
                  <a:srgbClr val="BF5700"/>
                </a:solidFill>
                <a:latin typeface="Arial"/>
              </a:rPr>
              <a:t>So: do two students who understand the material equally well get the same grade over time? No.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8814815" y="6428232"/>
            <a:ext cx="1481328" cy="292608"/>
          </a:xfrm>
          <a:prstGeom prst="rect">
            <a:avLst/>
          </a:prstGeom>
          <a:solidFill>
            <a:srgbClr val="333F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rIns="18288" tIns="0" bIns="0" wrap="none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NELS / ELS</a:t>
            </a:r>
          </a:p>
        </p:txBody>
      </p:sp>
      <p:sp>
        <p:nvSpPr>
          <p:cNvPr id="6" name="Rectangle 5">
            <a:hlinkClick r:id="rId3" action="ppaction://hlinksldjump"/>
          </p:cNvPr>
          <p:cNvSpPr/>
          <p:nvPr/>
        </p:nvSpPr>
        <p:spPr>
          <a:xfrm>
            <a:off x="10387584" y="6428232"/>
            <a:ext cx="1481328" cy="292608"/>
          </a:xfrm>
          <a:prstGeom prst="rect">
            <a:avLst/>
          </a:prstGeom>
          <a:solidFill>
            <a:srgbClr val="333F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rIns="18288" tIns="0" bIns="0" wrap="none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MIDFIELD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Same exam, same score: did the grade change?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07008"/>
            <a:ext cx="10607040" cy="1965960"/>
          </a:xfrm>
        </p:spPr>
        <p:txBody>
          <a:bodyPr wrap="square"/>
          <a:lstStyle/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Some courses at one public liberal arts college gave the same final exam year after year, so grades can be compared at identical measured performance</a:t>
            </a:r>
          </a:p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Grades still rise about 0.02 points a year holding the course and the final exam score fixed — and about 0.05 to 0.06 a year in science courses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graphicFrame>
        <p:nvGraphicFramePr>
          <p:cNvPr id="250" name="Google Shape;250;p30"/>
          <p:cNvGraphicFramePr/>
          <p:nvPr/>
        </p:nvGraphicFramePr>
        <p:xfrm>
          <a:off x="960120" y="3383280"/>
          <a:ext cx="10287000" cy="2464308"/>
        </p:xfrm>
        <a:graphic>
          <a:graphicData uri="http://schemas.openxmlformats.org/drawingml/2006/table">
            <a:tbl>
              <a:tblPr>
                <a:noFill/>
                <a:tableStyleId>{75A33771-ABEA-4EEA-9CE7-7A59F8DF20AA}</a:tableStyleId>
              </a:tblPr>
              <a:tblGrid>
                <a:gridCol w="2319410"/>
                <a:gridCol w="746944"/>
                <a:gridCol w="821194"/>
                <a:gridCol w="821194"/>
                <a:gridCol w="578626"/>
                <a:gridCol w="471578"/>
                <a:gridCol w="2023592"/>
                <a:gridCol w="833569"/>
                <a:gridCol w="835444"/>
                <a:gridCol w="835444"/>
              </a:tblGrid>
              <a:tr h="224028"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All Freshman Courses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Required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Science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</a:tr>
              <a:tr h="224028">
                <a:tc v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(1)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(2)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(3)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(4)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(5)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(6)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(7)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(8)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Year of Entry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0.025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0.023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0.024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0.021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0.021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0.053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(0.001)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(0.001)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(0.001)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(0.001)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(0.001)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(0.001)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(0.002)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(0.002)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Course Fixed Effects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Student Characteristics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Final Exam Scores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Exact Test Version Fixed Effect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Test-Specific Final Exam Scores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N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139,190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139,190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139,190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139,190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127,184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26,697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20,773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20,773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1" name="TextBox 250"/>
          <p:cNvSpPr txBox="1"/>
          <p:nvPr/>
        </p:nvSpPr>
        <p:spPr>
          <a:xfrm>
            <a:off x="960120" y="6309360"/>
            <a:ext cx="10287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Public liberal arts college: first-year course grades, by year of entry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So what do we conclude about grades?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GPAs are up</a:t>
            </a:r>
          </a:p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Student preparation cannot explain it</a:t>
            </a:r>
          </a:p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Student performance on identical exams cannot explain it</a:t>
            </a:r>
          </a:p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paper concludes this is grade inflation</a:t>
            </a:r>
          </a:p>
          <a:p>
            <a:pPr>
              <a:spcAft>
                <a:spcPts val="1800"/>
              </a:spcAft>
            </a:pPr>
            <a:r>
              <a:rPr sz="2200" b="1" i="0">
                <a:solidFill>
                  <a:srgbClr val="BF5700"/>
                </a:solidFill>
                <a:latin typeface="Arial"/>
              </a:rPr>
              <a:t>Is that the only reading of this evidence?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What explains the increase?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07008"/>
            <a:ext cx="10607040" cy="1371600"/>
          </a:xfrm>
        </p:spPr>
        <p:txBody>
          <a:bodyPr wrap="square"/>
          <a:lstStyle/>
          <a:p>
            <a:pPr>
              <a:spcAft>
                <a:spcPts val="5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Add first-year GPA to the same decomposition</a:t>
            </a:r>
          </a:p>
          <a:p>
            <a:pPr>
              <a:spcAft>
                <a:spcPts val="5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GPA alone accounts for 3.6 of the 3.8-point increase — about 95%. With GPA included, the unexplained residual falls from 5.7 to 1.3 points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graphicFrame>
        <p:nvGraphicFramePr>
          <p:cNvPr id="262" name="Google Shape;262;p32"/>
          <p:cNvGraphicFramePr/>
          <p:nvPr/>
        </p:nvGraphicFramePr>
        <p:xfrm>
          <a:off x="1691640" y="2697480"/>
          <a:ext cx="8823960" cy="2880360"/>
        </p:xfrm>
        <a:graphic>
          <a:graphicData uri="http://schemas.openxmlformats.org/drawingml/2006/table">
            <a:tbl>
              <a:tblPr>
                <a:noFill/>
                <a:tableStyleId>{75A33771-ABEA-4EEA-9CE7-7A59F8DF20AA}</a:tableStyleId>
              </a:tblPr>
              <a:tblGrid>
                <a:gridCol w="774429"/>
                <a:gridCol w="1924653"/>
                <a:gridCol w="851070"/>
                <a:gridCol w="851070"/>
                <a:gridCol w="851070"/>
                <a:gridCol w="851070"/>
                <a:gridCol w="851070"/>
                <a:gridCol w="1018457"/>
                <a:gridCol w="851070"/>
              </a:tblGrid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 b="1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 b="1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Full Sample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Public non-top 50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Public top 50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Private Less selective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Private Highly Selective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Community College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For-Profit Schools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NELS:88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48.73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56.12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82.15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72.26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90.50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19.56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25.15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ELS:2002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0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52.50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61.01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90.71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71.21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92.16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24.33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24.73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Total Change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0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3.77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4.89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8.57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-1.05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1.66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4.77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-0.42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Change due to Observables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0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2.49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2.77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2.44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2.73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5.75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2.57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3.31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Change due to Student Characteristics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0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-0.92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-1.65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-0.85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-0.01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2.27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-0.41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7.13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Math Test Percentile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-0.75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-1.12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0.08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-0.30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-0.65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0.32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Other Student Characteristics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-0.17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-0.53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-0.93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2.21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0.24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6.81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Change due to Supply-Side Factors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0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-0.16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-1.68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0.69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-0.13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Student/Faculty Ratios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-0.20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-1.68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0.69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-0.13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Initial School Types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0.04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Change due to GPA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0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3.57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6.09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3.29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2.74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2.78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2.89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-3.69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sz="10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Residual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1.27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2.13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6.13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-3.78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-4.08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2.20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050">
                          <a:latin typeface="Arial"/>
                        </a:defRPr>
                      </a:pPr>
                      <a:r>
                        <a:rPr lang="en-US" sz="10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-3.73</a:t>
                      </a:r>
                      <a:endParaRPr sz="10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63" name="TextBox 262"/>
          <p:cNvSpPr txBox="1"/>
          <p:nvPr/>
        </p:nvSpPr>
        <p:spPr>
          <a:xfrm>
            <a:off x="1691640" y="6355080"/>
            <a:ext cx="88239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i="1">
                <a:solidFill>
                  <a:srgbClr val="60646B"/>
                </a:solidFill>
                <a:latin typeface="Arial"/>
              </a:rPr>
              <a:t>Decomposition including first-year GPA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600">
                <a:solidFill>
                  <a:srgbClr val="F3E6DC"/>
                </a:solidFill>
                <a:latin typeface="Arial"/>
              </a:rPr>
              <a:t>Time to Degree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wrap="square"/>
          <a:lstStyle/>
          <a:p>
            <a:pPr algn="ctr"/>
            <a:r>
              <a:rPr sz="2400">
                <a:solidFill>
                  <a:srgbClr val="F3E6DC"/>
                </a:solidFill>
                <a:latin typeface="Arial"/>
              </a:rPr>
              <a:t>Denning, Eide, Mumford &amp; Sabey (2022), Economics of Education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What happened to time to degree?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4983480" cy="457200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Time to degree fell while completion rose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Share finishing in four years: 44.1% → 58.0%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Mean time to degree: 4.90 → 4.66 years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Mean credits earned: 132.5 → 128.7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decline shows up in every sector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Non-top-50 public: 5.16 → 4.93 years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Top-50 public: 4.81 → 4.51 years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pic>
        <p:nvPicPr>
          <p:cNvPr id="5" name="Picture 4" descr="s35_3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1463040"/>
            <a:ext cx="6126479" cy="35019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0" y="5047316"/>
            <a:ext cx="6126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Eight-year time-to-degree distributions, B&amp;B 1993, 2000, and 2008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It fell almost everywhere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07008"/>
            <a:ext cx="10607040" cy="109728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Average time to degree by institution, 1987–2014 entering cohorts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Institutions start at very different levels, but nearly every line trends 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pic>
        <p:nvPicPr>
          <p:cNvPr id="5" name="Picture 4" descr="s34_29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983" y="2468880"/>
            <a:ext cx="5305273" cy="35661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77440" y="6117336"/>
            <a:ext cx="7452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Average time to degree by institution and start year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What to take away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College completion has risen since the early 1990s, in every sector except for-profits</a:t>
            </a:r>
          </a:p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explanations that worked for the earlier decline — enrollment mix, resources, preparation — predict the opposite here</a:t>
            </a:r>
          </a:p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First-year GPAs rose, and the increase survives controls for preparation and for measured performance on identical exams</a:t>
            </a:r>
          </a:p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GPA accounts for roughly 95% of the rise in completion</a:t>
            </a:r>
          </a:p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Time to degree fell over the same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How did this land outside economics?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Atlantic, July 2019 — “Has College Gotten Easier?”</a:t>
            </a:r>
          </a:p>
          <a:p>
            <a:pPr lvl="1">
              <a:spcAft>
                <a:spcPts val="1400"/>
              </a:spcAft>
            </a:pPr>
            <a:r>
              <a:rPr sz="1900" b="0" i="0">
                <a:solidFill>
                  <a:srgbClr val="292934"/>
                </a:solidFill>
                <a:latin typeface="Arial"/>
                <a:hlinkClick r:id="rId2"/>
              </a:rPr>
              <a:t>theatlantic.com/education/archive/2019/07/has-college-gotten-easier/594550/</a:t>
            </a:r>
          </a:p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Washington Post, September 2021 — “Why grade inflation is useful”</a:t>
            </a:r>
          </a:p>
          <a:p>
            <a:pPr lvl="1">
              <a:spcAft>
                <a:spcPts val="1400"/>
              </a:spcAft>
            </a:pPr>
            <a:r>
              <a:rPr sz="1900" b="0" i="0">
                <a:solidFill>
                  <a:srgbClr val="292934"/>
                </a:solidFill>
                <a:latin typeface="Arial"/>
                <a:hlinkClick r:id="rId3"/>
              </a:rPr>
              <a:t>washingtonpost.com/education/2021/09/21/why-grade-inflation-is-useful/</a:t>
            </a:r>
          </a:p>
          <a:p>
            <a:pPr>
              <a:spcAft>
                <a:spcPts val="1400"/>
              </a:spcAft>
            </a:pPr>
            <a:r>
              <a:rPr sz="2200" b="1" i="0">
                <a:solidFill>
                  <a:srgbClr val="BF5700"/>
                </a:solidFill>
                <a:latin typeface="Arial"/>
              </a:rPr>
              <a:t>Both frame the finding as a story about standards. Is that what the paper shows?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Where we left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Bound, Lovenheim &amp; Turner (2010) documented that college completion fell from the 1970s to the 1990s</a:t>
            </a:r>
          </a:p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Their explanation was mostly supply side: where students enrolled, and resources per student</a:t>
            </a:r>
          </a:p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That paper was influential for two reasons</a:t>
            </a:r>
          </a:p>
          <a:p>
            <a:pPr lvl="1">
              <a:spcAft>
                <a:spcPts val="10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It established the fact</a:t>
            </a:r>
          </a:p>
          <a:p>
            <a:pPr lvl="1">
              <a:spcAft>
                <a:spcPts val="10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It put institutions at the center of the story (Cohodes &amp; Goodman 2014; Goodman, Hurwitz &amp; Smith 2017; Zimmerman 2014)</a:t>
            </a:r>
          </a:p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This paper asks what happened next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What would you tell a Texas policymaker?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Completion rates are a headline accountability metric. If they rise because grading changed, what have we learned?</a:t>
            </a:r>
          </a:p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Is grade inflation bad? Who gains from it and who loses?</a:t>
            </a:r>
          </a:p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Two papers, the same method, opposite conclusions about what matters. What does that tell you about decompositions?</a:t>
            </a:r>
          </a:p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Put the two papers together: what would you now say drives college completion?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600">
                <a:solidFill>
                  <a:srgbClr val="F3E6DC"/>
                </a:solidFill>
                <a:latin typeface="Arial"/>
              </a:rPr>
              <a:t>Extra Slides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How the decomposition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Predict college graduation with a logit model using student and school characteristics</a:t>
            </a:r>
          </a:p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Take the estimated relationships from the later period (ELS:2002) and apply them to the characteristics of the earlier period (NELS:88)</a:t>
            </a:r>
          </a:p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Compare actual graduation in the later period with that prediction</a:t>
            </a:r>
          </a:p>
          <a:p>
            <a:pPr lvl="1">
              <a:spcAft>
                <a:spcPts val="10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The gap is how much of the change all covariates together can account for</a:t>
            </a:r>
          </a:p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Repeat one covariate at a time to apportion the change</a:t>
            </a:r>
          </a:p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What is left over is the residual — the part no measured characteristic explains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2800">
                <a:solidFill>
                  <a:srgbClr val="BF5700"/>
                </a:solidFill>
                <a:latin typeface="Arial"/>
              </a:rPr>
              <a:t>Why are GPAs increasing? NELS and 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07008"/>
            <a:ext cx="10607040" cy="777240"/>
          </a:xfrm>
        </p:spPr>
        <p:txBody>
          <a:bodyPr wrap="square"/>
          <a:lstStyle/>
          <a:p>
            <a:pPr>
              <a:spcAft>
                <a:spcPts val="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Student characteristics cannot explain the increase in GPA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graphicFrame>
        <p:nvGraphicFramePr>
          <p:cNvPr id="226" name="Google Shape;226;p26"/>
          <p:cNvGraphicFramePr/>
          <p:nvPr/>
        </p:nvGraphicFramePr>
        <p:xfrm>
          <a:off x="2103120" y="2240280"/>
          <a:ext cx="8001000" cy="2715768"/>
        </p:xfrm>
        <a:graphic>
          <a:graphicData uri="http://schemas.openxmlformats.org/drawingml/2006/table">
            <a:tbl>
              <a:tblPr>
                <a:noFill/>
                <a:tableStyleId>{75A33771-ABEA-4EEA-9CE7-7A59F8DF20AA}</a:tableStyleId>
              </a:tblPr>
              <a:tblGrid>
                <a:gridCol w="2624328"/>
                <a:gridCol w="794506"/>
                <a:gridCol w="795292"/>
                <a:gridCol w="795292"/>
                <a:gridCol w="795292"/>
                <a:gridCol w="748393"/>
                <a:gridCol w="749991"/>
                <a:gridCol w="697904"/>
              </a:tblGrid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 b="1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First-year GPA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2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2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2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2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2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2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 b="1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(1)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(2)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(3)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(4)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(5)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(6)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(7)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Coefficient on 2002 Indicator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0.28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0.28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0.32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0.31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0.29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0.31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(0.029)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(0.025)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(0.025)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(0.025)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(0.026)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(0.028)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(0.026)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Student Characteristics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Major Graduation Rate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Major Fixed Effects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Course Indicators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Inconsistent Course Indicators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sz="12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Total Math and Science Credits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2600">
                <a:solidFill>
                  <a:srgbClr val="BF5700"/>
                </a:solidFill>
                <a:latin typeface="Arial"/>
              </a:rPr>
              <a:t>Can preparation explain it? Nine large public universities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07008"/>
            <a:ext cx="10607040" cy="1691640"/>
          </a:xfrm>
        </p:spPr>
        <p:txBody>
          <a:bodyPr wrap="square"/>
          <a:lstStyle/>
          <a:p>
            <a:pPr>
              <a:spcAft>
                <a:spcPts val="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Registrar data from MIDFIELD: SAT fixed effects, ZIP code fixed effects, first-semester course fixed effects</a:t>
            </a:r>
          </a:p>
          <a:p>
            <a:pPr lvl="1">
              <a:spcAft>
                <a:spcPts val="4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Clemson, Colorado, Colorado State, Florida, Florida State, Georgia Tech, NC State, Purdue, Virginia Tech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graphicFrame>
        <p:nvGraphicFramePr>
          <p:cNvPr id="238" name="Google Shape;238;p28"/>
          <p:cNvGraphicFramePr/>
          <p:nvPr/>
        </p:nvGraphicFramePr>
        <p:xfrm>
          <a:off x="2514600" y="3154680"/>
          <a:ext cx="7178040" cy="2962656"/>
        </p:xfrm>
        <a:graphic>
          <a:graphicData uri="http://schemas.openxmlformats.org/drawingml/2006/table">
            <a:tbl>
              <a:tblPr>
                <a:noFill/>
                <a:tableStyleId>{75A33771-ABEA-4EEA-9CE7-7A59F8DF20AA}</a:tableStyleId>
              </a:tblPr>
              <a:tblGrid>
                <a:gridCol w="2246825"/>
                <a:gridCol w="704274"/>
                <a:gridCol w="704921"/>
                <a:gridCol w="704921"/>
                <a:gridCol w="704274"/>
                <a:gridCol w="704274"/>
                <a:gridCol w="704274"/>
                <a:gridCol w="704274"/>
              </a:tblGrid>
              <a:tr h="246888"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 v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2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(1)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(2)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(3)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(4)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(5)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(6)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(7)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Year of Entry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0.019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0.019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0.018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0.018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0.014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0.015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0.014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(0.000)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(0.000)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(0.000)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(0.000)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(0.000)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(0.000)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(0.001)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  Student Characteristics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  Home Zip Code Fixed Effects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  University Fixed Effects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2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  SAT Math and Verbal Fixed Effects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2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Major Fixed Effects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 gridSpan="2"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First-Semester Course Fixed Effects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2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lvl="0" marL="5715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              Observations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411,951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411,951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411,951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411,951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411,951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411,951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1200">
                          <a:latin typeface="Arial"/>
                        </a:defRPr>
                      </a:pPr>
                      <a:r>
                        <a:rPr lang="en-US" sz="12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411,951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2800">
                <a:solidFill>
                  <a:srgbClr val="BF5700"/>
                </a:solidFill>
                <a:latin typeface="Arial"/>
              </a:rPr>
              <a:t>Sample means, NELS:88 and ELS:2002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graphicFrame>
        <p:nvGraphicFramePr>
          <p:cNvPr id="193" name="Google Shape;193;p21"/>
          <p:cNvGraphicFramePr/>
          <p:nvPr/>
        </p:nvGraphicFramePr>
        <p:xfrm>
          <a:off x="2331720" y="1298448"/>
          <a:ext cx="7543800" cy="4586604"/>
        </p:xfrm>
        <a:graphic>
          <a:graphicData uri="http://schemas.openxmlformats.org/drawingml/2006/table">
            <a:tbl>
              <a:tblPr>
                <a:noFill/>
                <a:tableStyleId>{75A33771-ABEA-4EEA-9CE7-7A59F8DF20AA}</a:tableStyleId>
              </a:tblPr>
              <a:tblGrid>
                <a:gridCol w="1890166"/>
                <a:gridCol w="1603277"/>
                <a:gridCol w="917226"/>
                <a:gridCol w="956051"/>
                <a:gridCol w="1065754"/>
                <a:gridCol w="1111324"/>
              </a:tblGrid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 b="1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 b="1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All College Attendees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8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BA Recipients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8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Variable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1988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2002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1988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2002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Bottom Math Quartile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8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0.14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0.04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Second Math Quartile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8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0.24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Third Math Quartile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0.29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0.27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0.29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0.31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Top Math Quartile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0.33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0.30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0.51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0.45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Math Test Percentile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58.88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55.93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71.12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67.69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Student-Faculty Ratio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39.35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40.43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29.70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32.10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ln(S/F ratio)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3.52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3.55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3.28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3.55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Missing S/F Ratio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0.02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0.01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0.01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Student-Staff Ratio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199.55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197.33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105.72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120.13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First-year GPA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2.44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2.65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2.88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3.05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Major Graduation Rate (4-year schools)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8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0.77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0.75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0.77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0.77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Mother's Education: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No HS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0.09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HS Diploma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0.34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Some College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0.27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BA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Grad School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0.12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0.17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0.19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Parental Income: 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&lt;10000/15000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0.04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&lt;20000/25000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0.09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&lt;25000/35000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0.07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0.11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0.07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&lt;35000/50000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&lt;50000/75000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0.22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&gt;50000/75000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0.42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0.33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0.55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0.44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Race/Ethnicity: 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Asian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0.04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Hispanic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0.12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0.07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sz="8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African American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0.11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0.11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0.07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0.08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White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0.75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0.73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0.81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0.79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Male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0.49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0.46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0.45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0.44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8988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Number of Observations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85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7770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8640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4110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850">
                          <a:latin typeface="Arial"/>
                        </a:defRPr>
                      </a:pPr>
                      <a:r>
                        <a:rPr lang="en-US" sz="8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4970</a:t>
                      </a:r>
                      <a:endParaRPr sz="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What happened after 1990?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5257800" cy="402336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same Census series BLT used, extended two more decades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BA holders relative to those with some college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1970: .46   ·   1990: .39   ·   2010: .46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decline BLT documented reversed completely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pic>
        <p:nvPicPr>
          <p:cNvPr id="5" name="Picture 4" descr="s05_1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80" y="1371600"/>
            <a:ext cx="5897880" cy="42877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97880" y="5741654"/>
            <a:ext cx="5897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Decennial Census: ratio of BA to some college, 25-year-olds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This paper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What has happened to college completion since 1990?</a:t>
            </a:r>
          </a:p>
          <a:p>
            <a:pPr lvl="1">
              <a:spcAft>
                <a:spcPts val="10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Completion rates have increased</a:t>
            </a:r>
          </a:p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Why have completion rates increased?</a:t>
            </a:r>
          </a:p>
          <a:p>
            <a:pPr lvl="1">
              <a:spcAft>
                <a:spcPts val="10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The explanations in BLT do not account for the change — they point the wrong way</a:t>
            </a:r>
          </a:p>
          <a:p>
            <a:pPr>
              <a:spcAft>
                <a:spcPts val="10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So the paper proposes a new explanation</a:t>
            </a:r>
          </a:p>
          <a:p>
            <a:pPr lvl="1">
              <a:spcAft>
                <a:spcPts val="10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Falling standards for degree receipt — </a:t>
            </a:r>
            <a:r>
              <a:rPr sz="1900" b="1" i="0">
                <a:solidFill>
                  <a:srgbClr val="292934"/>
                </a:solidFill>
                <a:latin typeface="Arial"/>
              </a:rPr>
              <a:t>grade inflation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Did completion rise everywhere?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5257800" cy="457200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Six-year graduation rates rose from about 52% to 60% between the 1991 and 2010 entering cohorts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Every sector rose except for-profits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Top-50 public: .68 → .80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Non-top-50 public: .40 → .51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Highly selective non-profit: .78 → .86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For-profit: .38 → .29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pic>
        <p:nvPicPr>
          <p:cNvPr id="5" name="Picture 4" descr="s06_1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80" y="1371600"/>
            <a:ext cx="5897880" cy="42877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97880" y="5741654"/>
            <a:ext cx="5897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IPEDS: six-year graduation rate by sector, Title IV colleges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How do we know?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5715000" cy="475488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Three imperfect sources that tell the same story</a:t>
            </a:r>
          </a:p>
          <a:p>
            <a:pPr lvl="1">
              <a:spcAft>
                <a:spcPts val="600"/>
              </a:spcAft>
            </a:pPr>
            <a:r>
              <a:rPr sz="1900" b="1" i="0">
                <a:solidFill>
                  <a:srgbClr val="292934"/>
                </a:solidFill>
                <a:latin typeface="Arial"/>
              </a:rPr>
              <a:t>Decennial Census: </a:t>
            </a:r>
            <a:r>
              <a:rPr sz="1900" b="0" i="0">
                <a:solidFill>
                  <a:srgbClr val="292934"/>
                </a:solidFill>
                <a:latin typeface="Arial"/>
              </a:rPr>
              <a:t>BA relative to some college</a:t>
            </a:r>
          </a:p>
          <a:p>
            <a:pPr lvl="1">
              <a:spcAft>
                <a:spcPts val="600"/>
              </a:spcAft>
            </a:pPr>
            <a:r>
              <a:rPr sz="1900" b="1" i="0">
                <a:solidFill>
                  <a:srgbClr val="292934"/>
                </a:solidFill>
                <a:latin typeface="Arial"/>
              </a:rPr>
              <a:t>IPEDS: </a:t>
            </a:r>
            <a:r>
              <a:rPr sz="1900" b="0" i="0">
                <a:solidFill>
                  <a:srgbClr val="292934"/>
                </a:solidFill>
                <a:latin typeface="Arial"/>
              </a:rPr>
              <a:t>first-time, full-time entrants at Title IV colleges</a:t>
            </a:r>
          </a:p>
          <a:p>
            <a:pPr lvl="1">
              <a:spcAft>
                <a:spcPts val="600"/>
              </a:spcAft>
            </a:pPr>
            <a:r>
              <a:rPr sz="1900" b="1" i="0">
                <a:solidFill>
                  <a:srgbClr val="292934"/>
                </a:solidFill>
                <a:latin typeface="Arial"/>
              </a:rPr>
              <a:t>NELS:88 and ELS:2002: </a:t>
            </a:r>
            <a:r>
              <a:rPr sz="1900" b="0" i="0">
                <a:solidFill>
                  <a:srgbClr val="292934"/>
                </a:solidFill>
                <a:latin typeface="Arial"/>
              </a:rPr>
              <a:t>the 1992 and 2004 high school cohorts, followed individually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In the micro data, completion rose from 48.7% to 52.5%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Up in every sector except less selective privates and for-profits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graphicFrame>
        <p:nvGraphicFramePr>
          <p:cNvPr id="127" name="Google Shape;127;p10"/>
          <p:cNvGraphicFramePr/>
          <p:nvPr/>
        </p:nvGraphicFramePr>
        <p:xfrm>
          <a:off x="6720840" y="1298448"/>
          <a:ext cx="4846320" cy="4498848"/>
        </p:xfrm>
        <a:graphic>
          <a:graphicData uri="http://schemas.openxmlformats.org/drawingml/2006/table">
            <a:tbl>
              <a:tblPr>
                <a:noFill/>
                <a:tableStyleId>{75A33771-ABEA-4EEA-9CE7-7A59F8DF20AA}</a:tableStyleId>
              </a:tblPr>
              <a:tblGrid>
                <a:gridCol w="2300478"/>
                <a:gridCol w="858829"/>
                <a:gridCol w="621633"/>
                <a:gridCol w="1065377"/>
              </a:tblGrid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Sample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1988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2002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Difference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Full Sample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48.7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52.5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3.77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(1.71)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i="1"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Initial Institution Type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Total Four-year Public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63.3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67.7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4.49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(2.38)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Non-top 50 Public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56.1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61.0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4.89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(2.59)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Top 50 Public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82.1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90.7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8.57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(2.57)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Total Four-year Private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78.4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77.2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-1.14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(2.30)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Less Selective Private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72.3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71.2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-1.05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(2.96)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Highly Selective Private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90.5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92.2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1.66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(2.76)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Total Community College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19.6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24.3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4.77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(1.71)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For-Profit College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25.2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24.7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-0.42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(8.92)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All Non-Profit Colleges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48.8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53.0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4.18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(1.72)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All Four-Year Colleges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68.3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70.6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2.31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452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sz="95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9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  <a:defRPr sz="950">
                          <a:latin typeface="Arial"/>
                        </a:defRPr>
                      </a:pPr>
                      <a:r>
                        <a:rPr lang="en-US" sz="95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(1.85)</a:t>
                      </a:r>
                      <a:endParaRPr sz="9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8" name="TextBox 127"/>
          <p:cNvSpPr txBox="1"/>
          <p:nvPr/>
        </p:nvSpPr>
        <p:spPr>
          <a:xfrm>
            <a:off x="6720840" y="5897880"/>
            <a:ext cx="48463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i="1">
                <a:solidFill>
                  <a:srgbClr val="60646B"/>
                </a:solidFill>
                <a:latin typeface="Arial"/>
              </a:rPr>
              <a:t>NELS:88 vs. ELS:2002 completion rates, by initial institution type</a:t>
            </a:r>
          </a:p>
        </p:txBody>
      </p:sp>
      <p:sp>
        <p:nvSpPr>
          <p:cNvPr id="129" name="Rectangle 128">
            <a:hlinkClick r:id="rId2" action="ppaction://hlinksldjump"/>
          </p:cNvPr>
          <p:cNvSpPr/>
          <p:nvPr/>
        </p:nvSpPr>
        <p:spPr>
          <a:xfrm>
            <a:off x="10387584" y="6428232"/>
            <a:ext cx="1481328" cy="292608"/>
          </a:xfrm>
          <a:prstGeom prst="rect">
            <a:avLst/>
          </a:prstGeom>
          <a:solidFill>
            <a:srgbClr val="333F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rIns="18288" tIns="0" bIns="0" wrap="none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Sample means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What should have pushed completion down?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7269480" cy="4846320"/>
          </a:xfrm>
        </p:spPr>
        <p:txBody>
          <a:bodyPr wrap="square"/>
          <a:lstStyle/>
          <a:p>
            <a:pPr>
              <a:spcAft>
                <a:spcPts val="9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Enrollment expanded: 69.3% → 78.3% of the cohort</a:t>
            </a:r>
          </a:p>
          <a:p>
            <a:pPr>
              <a:spcAft>
                <a:spcPts val="9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Preparation is flat — NAEP math and reading unchanged</a:t>
            </a:r>
          </a:p>
          <a:p>
            <a:pPr>
              <a:spcAft>
                <a:spcPts val="9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Employment during college is up (Scott-Clayton 2012)</a:t>
            </a:r>
          </a:p>
          <a:p>
            <a:pPr>
              <a:spcAft>
                <a:spcPts val="9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Price is up; state support per student has stagnated (College Board 2017)</a:t>
            </a:r>
          </a:p>
          <a:p>
            <a:pPr>
              <a:spcAft>
                <a:spcPts val="9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Study time fell from about 24 hours a week to 14 (Babcock &amp; Marks 2011)</a:t>
            </a:r>
          </a:p>
          <a:p>
            <a:pPr>
              <a:spcAft>
                <a:spcPts val="9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mix of institutions is largely unchanged</a:t>
            </a:r>
          </a:p>
          <a:p>
            <a:pPr>
              <a:spcAft>
                <a:spcPts val="900"/>
              </a:spcAft>
            </a:pPr>
            <a:r>
              <a:rPr sz="2200" b="1" i="0">
                <a:solidFill>
                  <a:srgbClr val="BF5700"/>
                </a:solidFill>
                <a:latin typeface="Arial"/>
              </a:rPr>
              <a:t>Every one of these predicts lower completion — so the explanation is something else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pic>
        <p:nvPicPr>
          <p:cNvPr id="5" name="Picture 4" descr="s11_1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600200"/>
            <a:ext cx="3886200" cy="3835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63840" y="5517561"/>
            <a:ext cx="3886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Babcock &amp; Marks (2011): average study hours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Can BLT’s explanations account for the increase?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07008"/>
            <a:ext cx="10607040" cy="1572768"/>
          </a:xfrm>
        </p:spPr>
        <p:txBody>
          <a:bodyPr wrap="square"/>
          <a:lstStyle/>
          <a:p>
            <a:pPr>
              <a:spcAft>
                <a:spcPts val="5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same decomposition and variables, applied to NELS:88 and ELS:2002</a:t>
            </a:r>
          </a:p>
          <a:p>
            <a:pPr>
              <a:spcAft>
                <a:spcPts val="5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Completion rose 3.8 points, but students and schools together predict a fall of 1.9 points — leaving 5.7 points unexplained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graphicFrame>
        <p:nvGraphicFramePr>
          <p:cNvPr id="199" name="Google Shape;199;p22"/>
          <p:cNvGraphicFramePr/>
          <p:nvPr/>
        </p:nvGraphicFramePr>
        <p:xfrm>
          <a:off x="731520" y="2907792"/>
          <a:ext cx="10744200" cy="2706624"/>
        </p:xfrm>
        <a:graphic>
          <a:graphicData uri="http://schemas.openxmlformats.org/drawingml/2006/table">
            <a:tbl>
              <a:tblPr>
                <a:noFill/>
                <a:tableStyleId>{75A33771-ABEA-4EEA-9CE7-7A59F8DF20AA}</a:tableStyleId>
              </a:tblPr>
              <a:tblGrid>
                <a:gridCol w="826680"/>
                <a:gridCol w="241545"/>
                <a:gridCol w="2176580"/>
                <a:gridCol w="1069099"/>
                <a:gridCol w="1069099"/>
                <a:gridCol w="1069099"/>
                <a:gridCol w="1069099"/>
                <a:gridCol w="1069099"/>
                <a:gridCol w="1084796"/>
                <a:gridCol w="1069099"/>
              </a:tblGrid>
              <a:tr h="169164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 b="1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 b="1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Full Sample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Public non-top 50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Public top 50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Private Less Selective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Private Highly Selective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Community College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 b="1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For-Profit Schools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NELS:88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48.73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56.12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82.15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72.26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90.50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19.56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25.15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ELS:2002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52.50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61.01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90.71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71.21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92.16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24.33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24.73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Total Change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3.77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4.89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8.57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-1.05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1.66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4.77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-0.42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Change due to Observables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-1.92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-4.45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-0.42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-0.61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3.60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-0.81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9.43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Change due to Student Characteristics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-1.64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-2.64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-0.43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-0.63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2.68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-0.84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9.43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Math Test Percentile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-1.26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-2.04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0.15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-0.78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0.26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-0.96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0.26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Other Student Characteristics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-0.39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-0.60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-0.58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0.15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2.42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0.12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9.17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Change due to Supply-Side Factors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-0.28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-1.82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0.92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Student/Faculty Ratios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-0.28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-1.82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0.92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0.03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Initial School Types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0.00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sz="1100">
                          <a:solidFill>
                            <a:srgbClr val="292934"/>
                          </a:solidFill>
                          <a:latin typeface="Arial"/>
                        </a:rPr>
                        <a:t/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164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Residual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>
                  <a:txBody>
                    <a:bodyPr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1100">
                          <a:latin typeface="Arial"/>
                        </a:defRPr>
                      </a:pPr>
                    </a:p>
                  </a:txBody>
                  <a:tcPr marL="27432" marR="27432" marT="4572" marB="4572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 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5.69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9.35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8.99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-0.44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-1.94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5.58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defRPr sz="1100">
                          <a:latin typeface="Arial"/>
                        </a:defRPr>
                      </a:pPr>
                      <a:r>
                        <a:rPr lang="en-US" sz="1100" u="none" cap="none" strike="noStrike">
                          <a:solidFill>
                            <a:srgbClr val="292934"/>
                          </a:solidFill>
                          <a:latin typeface="Arial"/>
                          <a:ea typeface="Palatino Linotype"/>
                          <a:cs typeface="Palatino Linotype"/>
                          <a:sym typeface="Palatino Linotype"/>
                        </a:rPr>
                        <a:t>-9.86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" marB="4572" marR="27432" marL="27432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0" name="TextBox 199"/>
          <p:cNvSpPr txBox="1"/>
          <p:nvPr/>
        </p:nvSpPr>
        <p:spPr>
          <a:xfrm>
            <a:off x="731520" y="6016752"/>
            <a:ext cx="10744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i="1">
                <a:solidFill>
                  <a:srgbClr val="60646B"/>
                </a:solidFill>
                <a:latin typeface="Arial"/>
              </a:rPr>
              <a:t>BLT decomposition applied to NELS:88 and ELS:2002</a:t>
            </a:r>
          </a:p>
        </p:txBody>
      </p:sp>
      <p:sp>
        <p:nvSpPr>
          <p:cNvPr id="201" name="Rectangle 200">
            <a:hlinkClick r:id="rId2" action="ppaction://hlinksldjump"/>
          </p:cNvPr>
          <p:cNvSpPr/>
          <p:nvPr/>
        </p:nvSpPr>
        <p:spPr>
          <a:xfrm>
            <a:off x="10387584" y="6428232"/>
            <a:ext cx="1481328" cy="292608"/>
          </a:xfrm>
          <a:prstGeom prst="rect">
            <a:avLst/>
          </a:prstGeom>
          <a:solidFill>
            <a:srgbClr val="333F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rIns="18288" tIns="0" bIns="0" wrap="none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How it works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b="1" sz="3000">
                <a:solidFill>
                  <a:srgbClr val="BF5700"/>
                </a:solidFill>
                <a:latin typeface="Arial"/>
              </a:rPr>
              <a:t>What changed that we have not looked 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5623560" cy="420624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First-year GPA rose from 2.44 to 2.65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Grades are up throughout the distribution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11% of students moved from below a 2.0 to above a 2.0 — the margin where probation and dismissal bite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paper's proposal: </a:t>
            </a:r>
            <a:r>
              <a:rPr sz="2200" b="1" i="0">
                <a:solidFill>
                  <a:srgbClr val="292934"/>
                </a:solidFill>
                <a:latin typeface="Arial"/>
              </a:rPr>
              <a:t>grade inflation</a:t>
            </a:r>
            <a:r>
              <a:rPr sz="2200" b="0" i="0">
                <a:solidFill>
                  <a:srgbClr val="292934"/>
                </a:solidFill>
                <a:latin typeface="Arial"/>
              </a:rPr>
              <a:t> — higher grades without higher performance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</a:p>
        </p:txBody>
      </p:sp>
      <p:pic>
        <p:nvPicPr>
          <p:cNvPr id="5" name="Picture 4" descr="s21_2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1463040"/>
            <a:ext cx="5440679" cy="39426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63640" y="5487977"/>
            <a:ext cx="5440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Cumulative distribution of first-year GPA, public top-50 schools</a:t>
            </a:r>
          </a:p>
        </p:txBody>
      </p:sp>
    </p:spTree>
  </p:cSld>
  <p:clrMapOvr>
    <a:masterClrMapping/>
  </p:clrMapOvr>
</p:sld>
</file>

<file path=ppt/theme/_rels/theme1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BF5700"/>
      </a:dk2>
      <a:lt2>
        <a:srgbClr val="F3F2DC"/>
      </a:lt2>
      <a:accent1>
        <a:srgbClr val="333F48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41761</TotalTime>
  <Words>4039</Words>
  <Application>Microsoft Office PowerPoint</Application>
  <PresentationFormat>On-screen Show (4:3)</PresentationFormat>
  <Paragraphs>709</Paragraphs>
  <Slides>84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7" baseType="lpstr">
      <vt:lpstr>Arial</vt:lpstr>
      <vt:lpstr>Calibri</vt:lpstr>
      <vt:lpstr>Clarity</vt:lpstr>
      <vt:lpstr>A Family Affair:  The Effect of College on Parent and Student Finances  &amp;   Parent PLUS access</vt:lpstr>
      <vt:lpstr>Motivation</vt:lpstr>
      <vt:lpstr>This Talk</vt:lpstr>
      <vt:lpstr>A Family Affair:  The Effect of College on Parent and Student Finances</vt:lpstr>
      <vt:lpstr>Research Questions</vt:lpstr>
      <vt:lpstr>Conceptual Framework</vt:lpstr>
      <vt:lpstr>What We Do</vt:lpstr>
      <vt:lpstr>What We Find</vt:lpstr>
      <vt:lpstr>Data </vt:lpstr>
      <vt:lpstr>Data </vt:lpstr>
      <vt:lpstr>Strategy 1</vt:lpstr>
      <vt:lpstr>Event Study</vt:lpstr>
      <vt:lpstr>What Might We Expect?</vt:lpstr>
      <vt:lpstr>Strategy</vt:lpstr>
      <vt:lpstr>Debt</vt:lpstr>
      <vt:lpstr>Educational Loans</vt:lpstr>
      <vt:lpstr>Credit Cards</vt:lpstr>
      <vt:lpstr>Summary: Total Debt</vt:lpstr>
      <vt:lpstr>Delinquency</vt:lpstr>
      <vt:lpstr>Any Delinquency</vt:lpstr>
      <vt:lpstr>Credit Score</vt:lpstr>
      <vt:lpstr>Event Study: Conclusions</vt:lpstr>
      <vt:lpstr>Event Study</vt:lpstr>
      <vt:lpstr>Strategy 2</vt:lpstr>
      <vt:lpstr>Effect of College Price</vt:lpstr>
      <vt:lpstr>Research Design</vt:lpstr>
      <vt:lpstr>Sample-RD</vt:lpstr>
      <vt:lpstr>Research Design</vt:lpstr>
      <vt:lpstr>First Stage</vt:lpstr>
      <vt:lpstr>Enrollment Effects</vt:lpstr>
      <vt:lpstr>Results: Students</vt:lpstr>
      <vt:lpstr>Results: Parents Reduction in Educational Loans</vt:lpstr>
      <vt:lpstr>Results: Parents Reduction in HELOC</vt:lpstr>
      <vt:lpstr>Results: Parents Other Debt</vt:lpstr>
      <vt:lpstr>Results: Parents Reduction in Delinquencies</vt:lpstr>
      <vt:lpstr>Heterogeneity</vt:lpstr>
      <vt:lpstr>Conclusion</vt:lpstr>
      <vt:lpstr>Parent PLUS</vt:lpstr>
      <vt:lpstr>Parent PLUS Loans</vt:lpstr>
      <vt:lpstr>Adverse Credit History</vt:lpstr>
      <vt:lpstr>Policy Changes</vt:lpstr>
      <vt:lpstr>Research Design</vt:lpstr>
      <vt:lpstr>Sample and Interpretation</vt:lpstr>
      <vt:lpstr>First Stage: Gaining Access (2010-11)</vt:lpstr>
      <vt:lpstr>Parent loans</vt:lpstr>
      <vt:lpstr>First Stage: Losing Access (2012-14)</vt:lpstr>
      <vt:lpstr>Parent loan balances</vt:lpstr>
      <vt:lpstr>Other Credit Outcomes</vt:lpstr>
      <vt:lpstr>Parallel Trends, Outcome by Outcome</vt:lpstr>
      <vt:lpstr>Student loans</vt:lpstr>
      <vt:lpstr>Parent credit cards</vt:lpstr>
      <vt:lpstr>Parent collections</vt:lpstr>
      <vt:lpstr>Parent PLUS: What We Find</vt:lpstr>
      <vt:lpstr>Overall Summary</vt:lpstr>
      <vt:lpstr>EXTRA SLIDES</vt:lpstr>
      <vt:lpstr>Motivation</vt:lpstr>
      <vt:lpstr>Data: Caveats</vt:lpstr>
      <vt:lpstr>Strategy: Details</vt:lpstr>
      <vt:lpstr>HELOCs  (Home Equity Lines of Credit)</vt:lpstr>
      <vt:lpstr>Auto Loans</vt:lpstr>
      <vt:lpstr>Delinquency: Education Loans</vt:lpstr>
      <vt:lpstr>Delinquency: HELOC</vt:lpstr>
      <vt:lpstr>Delinquency:  Credit Card     Auto</vt:lpstr>
      <vt:lpstr>Bankruptcy: Chapter 7  </vt:lpstr>
      <vt:lpstr>Bankruptcy: Chapter 13  </vt:lpstr>
      <vt:lpstr>GPA distribution for Cal Grant applicants</vt:lpstr>
      <vt:lpstr>Validity of Design</vt:lpstr>
      <vt:lpstr>Additional Results and Robustness</vt:lpstr>
      <vt:lpstr>Summary Stats: Event Study</vt:lpstr>
      <vt:lpstr>Summary Statistics: RD Sample</vt:lpstr>
      <vt:lpstr>Middle-Income Cutoffs</vt:lpstr>
      <vt:lpstr>RD Balance Tests</vt:lpstr>
      <vt:lpstr>RD Estimates: CalGrant Payments</vt:lpstr>
      <vt:lpstr>Enrollment Effects</vt:lpstr>
      <vt:lpstr>RD Estimates: Enrollment</vt:lpstr>
      <vt:lpstr>RD Results: Education Loan</vt:lpstr>
      <vt:lpstr>RD Results: HELOC</vt:lpstr>
      <vt:lpstr>Parent PLUS: Summary Statistics</vt:lpstr>
      <vt:lpstr>Parent PLUS: Educational Outcomes</vt:lpstr>
      <vt:lpstr>Parent mortgages</vt:lpstr>
      <vt:lpstr>Parent auto loans</vt:lpstr>
      <vt:lpstr>Student loan balances</vt:lpstr>
      <vt:lpstr>Student credit cards</vt:lpstr>
      <vt:lpstr>Student collections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Kaveh Majlesi</dc:creator>
  <cp:lastModifiedBy>Denning, Jeff</cp:lastModifiedBy>
  <cp:revision>2379</cp:revision>
  <cp:lastPrinted>2025-03-13T20:39:03Z</cp:lastPrinted>
  <dcterms:created xsi:type="dcterms:W3CDTF">2014-11-26T19:06:03Z</dcterms:created>
  <dcterms:modified xsi:type="dcterms:W3CDTF">2026-09-07T16:46:19Z</dcterms:modified>
</cp:coreProperties>
</file>