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972" r:id="rId1"/>
  </p:sldMasterIdLst>
  <p:notesMasterIdLst>
    <p:notesMasterId r:id="rId32"/>
  </p:notesMasterIdLst>
  <p:handoutMasterIdLst>
    <p:handoutMasterId r:id="rId3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ndra Black" initials="SB" lastIdx="7" clrIdx="0">
    <p:extLst>
      <p:ext uri="{19B8F6BF-5375-455C-9EA6-DF929625EA0E}">
        <p15:presenceInfo xmlns:p15="http://schemas.microsoft.com/office/powerpoint/2012/main" userId="26bf93c4777c7620" providerId="Windows Live"/>
      </p:ext>
    </p:extLst>
  </p:cmAuthor>
  <p:cmAuthor id="2" name="Jeff Denning" initials="JD" lastIdx="4" clrIdx="1">
    <p:extLst>
      <p:ext uri="{19B8F6BF-5375-455C-9EA6-DF929625EA0E}">
        <p15:presenceInfo xmlns:p15="http://schemas.microsoft.com/office/powerpoint/2012/main" userId="S::jtd44@byu.edu::7a1d1c4e-0a31-4754-8125-d4e7348bca1f" providerId="AD"/>
      </p:ext>
    </p:extLst>
  </p:cmAuthor>
  <p:cmAuthor id="3" name="Gurantz, Oded" initials="GO" lastIdx="9" clrIdx="2">
    <p:extLst>
      <p:ext uri="{19B8F6BF-5375-455C-9EA6-DF929625EA0E}">
        <p15:presenceInfo xmlns:p15="http://schemas.microsoft.com/office/powerpoint/2012/main" userId="S::gurantzo@umsystem.edu::5c9c7780-6907-4051-a344-b8bfd22bb4c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 autoAdjust="0"/>
    <p:restoredTop sz="94521" autoAdjust="0"/>
  </p:normalViewPr>
  <p:slideViewPr>
    <p:cSldViewPr snapToGrid="0" snapToObjects="1">
      <p:cViewPr varScale="1">
        <p:scale>
          <a:sx n="113" d="100"/>
          <a:sy n="113" d="100"/>
        </p:scale>
        <p:origin x="101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21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78B1C9-B4FD-4E43-BBCE-FFB973100FC1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360A22-A487-E340-98B5-C47436094A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2712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D874E2-51C3-6246-80E4-9CD625EEED24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B0D4BD-25DA-5345-86CA-477AD3816A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982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80160"/>
            <a:ext cx="10820095" cy="2011680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2152"/>
            <a:ext cx="10820095" cy="219456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432C8-69A7-458B-9684-2BFA64B31948}" type="datetime2">
              <a:rPr lang="en-US" smtClean="0"/>
              <a:pPr/>
              <a:t>Tuesday, September 8,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76998" y="0"/>
            <a:ext cx="0" cy="0"/>
          </a:xfr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715998" y="0"/>
            <a:ext cx="0" cy="0"/>
          </a:xfr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824"/>
            <a:ext cx="10820095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4325598" cy="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14325598" cy="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057FC-95B6-4D89-AFDA-ABA33EE921E5}" type="datetime2">
              <a:rPr lang="en-US" smtClean="0"/>
              <a:pPr/>
              <a:t>Tuesday, September 8,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76998" y="0"/>
            <a:ext cx="0" cy="0"/>
          </a:xfr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715998" y="0"/>
            <a:ext cx="0" cy="0"/>
          </a:xfr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49AC-EB31-477F-92A9-B1988E232878}" type="datetime2">
              <a:rPr lang="en-US" smtClean="0"/>
              <a:pPr/>
              <a:t>Tuesday, September 8,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76998" y="0"/>
            <a:ext cx="0" cy="0"/>
          </a:xfr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715998" y="0"/>
            <a:ext cx="0" cy="0"/>
          </a:xfr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329184"/>
            <a:ext cx="11548872" cy="859536"/>
          </a:xfrm>
        </p:spPr>
        <p:txBody>
          <a:bodyPr>
            <a:normAutofit/>
          </a:bodyPr>
          <a:lstStyle>
            <a:lvl1pPr algn="ctr">
              <a:defRPr sz="2800"/>
            </a:lvl1pPr>
          </a:lstStyle>
          <a:p>
            <a:pPr algn="l"/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1261872"/>
            <a:ext cx="10607040" cy="5349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6A3A3-94A6-4E5B-AF39-173ACA3E61CC}" type="datetime2">
              <a:rPr lang="en-US" smtClean="0"/>
              <a:pPr/>
              <a:t>Tuesday, September 8,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76998" y="0"/>
            <a:ext cx="0" cy="0"/>
          </a:xfr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715998" y="0"/>
            <a:ext cx="0" cy="0"/>
          </a:xfr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361895"/>
            <a:ext cx="10820095" cy="2200046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626864"/>
            <a:ext cx="10820095" cy="1500530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019-A32C-4EAD-B8E6-DBDA699692FD}" type="datetime2">
              <a:rPr lang="en-US" smtClean="0"/>
              <a:pPr/>
              <a:t>Tuesday, September 8,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76998" y="0"/>
            <a:ext cx="0" cy="0"/>
          </a:xfr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715998" y="0"/>
            <a:ext cx="0" cy="0"/>
          </a:xfr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599432"/>
            <a:ext cx="10820095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4325598" cy="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A98F-560C-4997-81C4-81D4D9187EAB}" type="datetime2">
              <a:rPr lang="en-US" smtClean="0"/>
              <a:pPr/>
              <a:t>Tuesday, September 8,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476998" y="0"/>
            <a:ext cx="0" cy="0"/>
          </a:xfr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5998" y="0"/>
            <a:ext cx="0" cy="0"/>
          </a:xfr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4325598" cy="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Arial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72B2-CA5C-437D-87D0-8081271A9E4B}" type="datetime2">
              <a:rPr lang="en-US" smtClean="0"/>
              <a:pPr/>
              <a:t>Tuesday, September 8, 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476998" y="0"/>
            <a:ext cx="0" cy="0"/>
          </a:xfr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3715998" y="0"/>
            <a:ext cx="0" cy="0"/>
          </a:xfr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7757159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329184"/>
            <a:ext cx="11548872" cy="859536"/>
          </a:xfrm>
        </p:spPr>
        <p:txBody>
          <a:bodyPr/>
          <a:lstStyle/>
          <a:p>
            <a:pPr algn="l"/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D4847-11EF-4466-A8AD-85CDB7B49118}" type="datetime2">
              <a:rPr lang="en-US" smtClean="0"/>
              <a:pPr/>
              <a:t>Tuesday, September 8, 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476998" y="0"/>
            <a:ext cx="0" cy="0"/>
          </a:xfr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3715998" y="0"/>
            <a:ext cx="0" cy="0"/>
          </a:xfr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8457A-3AB9-4880-8A0C-9F8524491207}" type="datetime2">
              <a:rPr lang="en-US" smtClean="0"/>
              <a:pPr/>
              <a:t>Tuesday, September 8, 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476998" y="0"/>
            <a:ext cx="0" cy="0"/>
          </a:xfr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3715998" y="0"/>
            <a:ext cx="0" cy="0"/>
          </a:xfr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976D3-5B7F-4300-ABED-C91F1B2AE209}" type="datetime2">
              <a:rPr lang="en-US" smtClean="0"/>
              <a:pPr/>
              <a:t>Tuesday, September 8,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476998" y="0"/>
            <a:ext cx="0" cy="0"/>
          </a:xfr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5998" y="0"/>
            <a:ext cx="0" cy="0"/>
          </a:xfr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8625839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C1E59-17DD-41CE-97CA-624A472382D4}" type="datetime2">
              <a:rPr lang="en-US" smtClean="0"/>
              <a:pPr/>
              <a:t>Tuesday, September 8,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476998" y="0"/>
            <a:ext cx="0" cy="0"/>
          </a:xfr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5998" y="0"/>
            <a:ext cx="0" cy="0"/>
          </a:xfr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12191999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11277599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11277599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1999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  <a:latin typeface="Arial"/>
              </a:defRPr>
            </a:lvl1pPr>
          </a:lstStyle>
          <a:p>
            <a:fld id="{A80CB818-7379-467D-8E76-EF9D9074A26C}" type="datetime2">
              <a:rPr lang="en-US" smtClean="0"/>
              <a:pPr/>
              <a:t>Tuesday, September 8,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52999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  <a:latin typeface="Arial"/>
              </a:defRPr>
            </a:lvl1pPr>
          </a:lstStyle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67999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  <a:latin typeface="Arial"/>
              </a:defRPr>
            </a:lvl1pPr>
          </a:lstStyle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000" b="1" kern="1200" spc="-100" baseline="0">
          <a:solidFill>
            <a:schemeClr val="tx2"/>
          </a:solidFill>
          <a:latin typeface="Arial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ts val="600"/>
        </a:spcBef>
        <a:buClr>
          <a:schemeClr val="accent1"/>
        </a:buClr>
        <a:buSzPct val="85000"/>
        <a:buFont typeface="Arial" pitchFamily="34" charset="0"/>
        <a:buChar char="•"/>
        <a:defRPr sz="2200" kern="1200">
          <a:solidFill>
            <a:schemeClr val="tx1"/>
          </a:solidFill>
          <a:latin typeface="Arial"/>
          <a:ea typeface="+mn-ea"/>
          <a:cs typeface="+mn-cs"/>
        </a:defRPr>
      </a:lvl1pPr>
      <a:lvl2pPr marL="457200" indent="-182880" algn="l" defTabSz="914400" rtl="0" eaLnBrk="1" latinLnBrk="0" hangingPunct="1">
        <a:spcBef>
          <a:spcPts val="600"/>
        </a:spcBef>
        <a:buClr>
          <a:schemeClr val="accent1"/>
        </a:buClr>
        <a:buSzPct val="85000"/>
        <a:buFont typeface="Arial" pitchFamily="34" charset="0"/>
        <a:buChar char="•"/>
        <a:defRPr sz="1800" kern="1200">
          <a:solidFill>
            <a:schemeClr val="tx1"/>
          </a:solidFill>
          <a:latin typeface="Arial"/>
          <a:ea typeface="+mn-ea"/>
          <a:cs typeface="+mn-cs"/>
        </a:defRPr>
      </a:lvl2pPr>
      <a:lvl3pPr marL="731520" indent="-18288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Arial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Arial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200" kern="1200" baseline="0">
          <a:solidFill>
            <a:schemeClr val="tx1"/>
          </a:solidFill>
          <a:latin typeface="Arial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wrap="square"/>
          <a:lstStyle/>
          <a:p>
            <a:pPr lvl="0" algn="ctr">
              <a:spcAft>
                <a:spcPts val="400"/>
              </a:spcAft>
            </a:pPr>
            <a:r>
              <a:rPr lang="en" sz="3400" b="1">
                <a:solidFill>
                  <a:srgbClr val="BF5700"/>
                </a:solidFill>
                <a:latin typeface="Arial"/>
              </a:rPr>
              <a:t>Higher Education Market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329184"/>
            <a:ext cx="11548872" cy="859536"/>
          </a:xfrm>
        </p:spPr>
        <p:txBody>
          <a:bodyPr wrap="square"/>
          <a:lstStyle/>
          <a:p>
            <a:pPr lvl="0" algn="l">
              <a:spcAft>
                <a:spcPts val="0"/>
              </a:spcAft>
            </a:pPr>
            <a:r>
              <a:rPr lang="en" sz="3000" b="1">
                <a:solidFill>
                  <a:srgbClr val="BF5700"/>
                </a:solidFill>
                <a:latin typeface="Arial"/>
              </a:rPr>
              <a:t>Do they offer Returns?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1261872"/>
            <a:ext cx="10607040" cy="5349240"/>
          </a:xfrm>
        </p:spPr>
        <p:txBody>
          <a:bodyPr wrap="square"/>
          <a:lstStyle/>
          <a:p>
            <a:pPr lvl="0">
              <a:spcAft>
                <a:spcPts val="800"/>
              </a:spcAft>
            </a:pPr>
            <a:r>
              <a:rPr lang="en" sz="2200">
                <a:solidFill>
                  <a:srgbClr val="292934"/>
                </a:solidFill>
                <a:latin typeface="Arial"/>
              </a:rPr>
              <a:t>Cellini Turner (2019)</a:t>
            </a:r>
            <a:endParaRPr/>
          </a:p>
          <a:p>
            <a:pPr lvl="0">
              <a:spcAft>
                <a:spcPts val="800"/>
              </a:spcAft>
            </a:pPr>
            <a:r>
              <a:rPr lang="en" sz="2200">
                <a:solidFill>
                  <a:srgbClr val="292934"/>
                </a:solidFill>
                <a:latin typeface="Arial"/>
              </a:rPr>
              <a:t>Data on all for profit enrollees from Department of Education</a:t>
            </a:r>
            <a:endParaRPr/>
          </a:p>
          <a:p>
            <a:pPr lvl="0">
              <a:spcAft>
                <a:spcPts val="800"/>
              </a:spcAft>
            </a:pPr>
            <a:r>
              <a:rPr lang="en" sz="2200">
                <a:solidFill>
                  <a:srgbClr val="292934"/>
                </a:solidFill>
                <a:latin typeface="Arial"/>
              </a:rPr>
              <a:t>Merged to Tax Data</a:t>
            </a:r>
            <a:endParaRPr/>
          </a:p>
          <a:p>
            <a:pPr lvl="0">
              <a:spcAft>
                <a:spcPts val="800"/>
              </a:spcAft>
            </a:pPr>
            <a:r>
              <a:rPr lang="en" sz="2200">
                <a:solidFill>
                  <a:srgbClr val="292934"/>
                </a:solidFill>
                <a:latin typeface="Arial"/>
              </a:rPr>
              <a:t>Compare earnings at FP to NFP, also to students who didn’t go to college</a:t>
            </a:r>
            <a:endParaRPr/>
          </a:p>
          <a:p>
            <a:pPr lvl="0">
              <a:spcAft>
                <a:spcPts val="800"/>
              </a:spcAft>
            </a:pPr>
            <a:r>
              <a:rPr lang="en" sz="2200">
                <a:solidFill>
                  <a:srgbClr val="292934"/>
                </a:solidFill>
                <a:latin typeface="Arial"/>
              </a:rPr>
              <a:t>Before and after attending college</a:t>
            </a:r>
            <a:endParaRPr/>
          </a:p>
          <a:p>
            <a:pPr lvl="0">
              <a:spcAft>
                <a:spcPts val="800"/>
              </a:spcAft>
            </a:pPr>
            <a:r>
              <a:rPr lang="en" sz="2200">
                <a:solidFill>
                  <a:srgbClr val="292934"/>
                </a:solidFill>
                <a:latin typeface="Arial"/>
              </a:rPr>
              <a:t>Worse than public degrees</a:t>
            </a:r>
            <a:endParaRPr/>
          </a:p>
          <a:p>
            <a:pPr lvl="0">
              <a:spcAft>
                <a:spcPts val="800"/>
              </a:spcAft>
            </a:pPr>
            <a:r>
              <a:rPr lang="en" sz="2200">
                <a:solidFill>
                  <a:srgbClr val="292934"/>
                </a:solidFill>
                <a:latin typeface="Arial"/>
              </a:rPr>
              <a:t>Zero effect on wages compared to people who didn’t go to college</a:t>
            </a:r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10</a:t>
            </a:fld>
            <a:endParaRPr sz="110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329184"/>
            <a:ext cx="11548872" cy="859536"/>
          </a:xfrm>
        </p:spPr>
        <p:txBody>
          <a:bodyPr wrap="square"/>
          <a:lstStyle/>
          <a:p>
            <a:pPr lvl="0" algn="l">
              <a:spcAft>
                <a:spcPts val="0"/>
              </a:spcAft>
            </a:pPr>
            <a:r>
              <a:rPr lang="en" sz="3000" b="1">
                <a:solidFill>
                  <a:srgbClr val="BF5700"/>
                </a:solidFill>
                <a:latin typeface="Arial"/>
              </a:rPr>
              <a:t>Gender Gap In College Going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600" y="1688433"/>
            <a:ext cx="5426400" cy="4403600"/>
          </a:xfrm>
        </p:spPr>
        <p:txBody>
          <a:bodyPr wrap="square"/>
          <a:lstStyle/>
          <a:p>
            <a:pPr lvl="0">
              <a:spcAft>
                <a:spcPts val="800"/>
              </a:spcAft>
              <a:buNone/>
            </a:pPr>
            <a:r>
              <a:rPr lang="en" sz="1600">
                <a:solidFill>
                  <a:srgbClr val="60646B"/>
                </a:solidFill>
                <a:latin typeface="Arial"/>
              </a:rPr>
              <a:t>Source: Goldin Katz Kuziemko (2006)</a:t>
            </a:r>
            <a:endParaRPr/>
          </a:p>
          <a:p>
            <a:pPr lvl="0">
              <a:spcAft>
                <a:spcPts val="800"/>
              </a:spcAft>
            </a:pPr>
            <a:endParaRPr/>
          </a:p>
          <a:p>
            <a:pPr lvl="0">
              <a:spcAft>
                <a:spcPts val="800"/>
              </a:spcAft>
            </a:pPr>
            <a:r>
              <a:rPr lang="en" sz="2200">
                <a:solidFill>
                  <a:srgbClr val="292934"/>
                </a:solidFill>
                <a:latin typeface="Arial"/>
              </a:rPr>
              <a:t>College enrollment/completion used to be male dominated</a:t>
            </a:r>
            <a:endParaRPr/>
          </a:p>
          <a:p>
            <a:pPr lvl="0">
              <a:spcAft>
                <a:spcPts val="800"/>
              </a:spcAft>
            </a:pPr>
            <a:r>
              <a:rPr lang="en" sz="2200">
                <a:solidFill>
                  <a:srgbClr val="292934"/>
                </a:solidFill>
                <a:latin typeface="Arial"/>
              </a:rPr>
              <a:t>It is now female dominated</a:t>
            </a:r>
            <a:endParaRPr/>
          </a:p>
          <a:p>
            <a:pPr lvl="0">
              <a:spcAft>
                <a:spcPts val="800"/>
              </a:spcAft>
            </a:pPr>
            <a:r>
              <a:rPr lang="en" sz="2200">
                <a:solidFill>
                  <a:srgbClr val="292934"/>
                </a:solidFill>
                <a:latin typeface="Arial"/>
              </a:rPr>
              <a:t>Similar gap in HS graduation</a:t>
            </a:r>
            <a:endParaRPr/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4839" y="1810700"/>
            <a:ext cx="5194201" cy="3927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11</a:t>
            </a:fld>
            <a:endParaRPr sz="110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329184"/>
            <a:ext cx="11548872" cy="859536"/>
          </a:xfrm>
        </p:spPr>
        <p:txBody>
          <a:bodyPr wrap="square"/>
          <a:lstStyle/>
          <a:p>
            <a:pPr lvl="0" algn="l">
              <a:spcAft>
                <a:spcPts val="0"/>
              </a:spcAft>
            </a:pPr>
            <a:r>
              <a:rPr lang="en" sz="3000" b="1">
                <a:solidFill>
                  <a:srgbClr val="BF5700"/>
                </a:solidFill>
                <a:latin typeface="Arial"/>
              </a:rPr>
              <a:t>College Enrollment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600" y="1688433"/>
            <a:ext cx="4249600" cy="4403600"/>
          </a:xfrm>
        </p:spPr>
        <p:txBody>
          <a:bodyPr wrap="square"/>
          <a:lstStyle/>
          <a:p>
            <a:pPr lvl="0">
              <a:spcAft>
                <a:spcPts val="800"/>
              </a:spcAft>
            </a:pPr>
            <a:r>
              <a:rPr lang="en" sz="2200">
                <a:solidFill>
                  <a:srgbClr val="292934"/>
                </a:solidFill>
                <a:latin typeface="Arial"/>
              </a:rPr>
              <a:t>College enrollment is up over time as well</a:t>
            </a:r>
            <a:endParaRPr/>
          </a:p>
          <a:p>
            <a:pPr lvl="0">
              <a:spcAft>
                <a:spcPts val="800"/>
              </a:spcAft>
            </a:pPr>
            <a:r>
              <a:rPr lang="en" sz="2200">
                <a:solidFill>
                  <a:srgbClr val="292934"/>
                </a:solidFill>
                <a:latin typeface="Arial"/>
              </a:rPr>
              <a:t>In general, it grows when there is a recession (why?)</a:t>
            </a:r>
            <a:endParaRPr/>
          </a:p>
          <a:p>
            <a:pPr lvl="0">
              <a:spcAft>
                <a:spcPts val="800"/>
              </a:spcAft>
            </a:pPr>
            <a:endParaRPr/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5233" y="1759200"/>
            <a:ext cx="7111164" cy="39367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12</a:t>
            </a:fld>
            <a:endParaRPr sz="110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329184"/>
            <a:ext cx="11548872" cy="859536"/>
          </a:xfrm>
        </p:spPr>
        <p:txBody>
          <a:bodyPr wrap="square"/>
          <a:lstStyle/>
          <a:p>
            <a:pPr lvl="0" algn="l">
              <a:spcAft>
                <a:spcPts val="0"/>
              </a:spcAft>
            </a:pPr>
            <a:r>
              <a:rPr lang="en" sz="3000" b="1">
                <a:solidFill>
                  <a:srgbClr val="BF5700"/>
                </a:solidFill>
                <a:latin typeface="Arial"/>
              </a:rPr>
              <a:t>Graduation Rates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600" y="1688433"/>
            <a:ext cx="5228800" cy="4403600"/>
          </a:xfrm>
        </p:spPr>
        <p:txBody>
          <a:bodyPr wrap="square"/>
          <a:lstStyle/>
          <a:p>
            <a:pPr lvl="0">
              <a:spcAft>
                <a:spcPts val="800"/>
              </a:spcAft>
            </a:pPr>
            <a:r>
              <a:rPr lang="en" sz="2200">
                <a:solidFill>
                  <a:srgbClr val="292934"/>
                </a:solidFill>
                <a:latin typeface="Arial"/>
              </a:rPr>
              <a:t>There is a lot of heterogeneity in college graduation rates by sector</a:t>
            </a:r>
            <a:endParaRPr/>
          </a:p>
          <a:p>
            <a:pPr lvl="0">
              <a:spcAft>
                <a:spcPts val="800"/>
              </a:spcAft>
            </a:pPr>
            <a:r>
              <a:rPr lang="en" sz="2200">
                <a:solidFill>
                  <a:srgbClr val="292934"/>
                </a:solidFill>
                <a:latin typeface="Arial"/>
              </a:rPr>
              <a:t>College graduation rates are low!</a:t>
            </a:r>
            <a:endParaRPr/>
          </a:p>
          <a:p>
            <a:pPr lvl="0">
              <a:spcAft>
                <a:spcPts val="800"/>
              </a:spcAft>
            </a:pPr>
            <a:r>
              <a:rPr lang="en" sz="2200">
                <a:solidFill>
                  <a:srgbClr val="292934"/>
                </a:solidFill>
                <a:latin typeface="Arial"/>
              </a:rPr>
              <a:t>Even lower for community colleges (36% NCES Digest of Education Statistics)</a:t>
            </a:r>
            <a:endParaRPr/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9900" y="1688433"/>
            <a:ext cx="5956499" cy="4727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13</a:t>
            </a:fld>
            <a:endParaRPr sz="110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329184"/>
            <a:ext cx="11548872" cy="859536"/>
          </a:xfrm>
        </p:spPr>
        <p:txBody>
          <a:bodyPr wrap="square"/>
          <a:lstStyle/>
          <a:p>
            <a:pPr lvl="0" algn="l">
              <a:spcAft>
                <a:spcPts val="0"/>
              </a:spcAft>
            </a:pPr>
            <a:r>
              <a:rPr lang="en" sz="3000" b="1">
                <a:solidFill>
                  <a:srgbClr val="BF5700"/>
                </a:solidFill>
                <a:latin typeface="Arial"/>
              </a:rPr>
              <a:t>This is really low!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1261872"/>
            <a:ext cx="10607040" cy="5349240"/>
          </a:xfrm>
        </p:spPr>
        <p:txBody>
          <a:bodyPr wrap="square"/>
          <a:lstStyle/>
          <a:p>
            <a:pPr lvl="0">
              <a:spcAft>
                <a:spcPts val="800"/>
              </a:spcAft>
            </a:pPr>
            <a:r>
              <a:rPr lang="en" sz="2200">
                <a:solidFill>
                  <a:srgbClr val="292934"/>
                </a:solidFill>
                <a:latin typeface="Arial"/>
              </a:rPr>
              <a:t>Why might some students stop out?</a:t>
            </a:r>
            <a:endParaRPr/>
          </a:p>
          <a:p>
            <a:pPr lvl="0">
              <a:spcAft>
                <a:spcPts val="800"/>
              </a:spcAft>
            </a:pPr>
            <a:r>
              <a:rPr lang="en" sz="2200">
                <a:solidFill>
                  <a:srgbClr val="292934"/>
                </a:solidFill>
                <a:latin typeface="Arial"/>
              </a:rPr>
              <a:t>Financial Reasons</a:t>
            </a:r>
            <a:endParaRPr/>
          </a:p>
          <a:p>
            <a:pPr lvl="0">
              <a:spcAft>
                <a:spcPts val="800"/>
              </a:spcAft>
            </a:pPr>
            <a:r>
              <a:rPr lang="en" sz="2200">
                <a:solidFill>
                  <a:srgbClr val="292934"/>
                </a:solidFill>
                <a:latin typeface="Arial"/>
              </a:rPr>
              <a:t>Some other shock in a student’s life (mental health, loss of a loved one, etc)</a:t>
            </a:r>
            <a:endParaRPr/>
          </a:p>
          <a:p>
            <a:pPr lvl="0">
              <a:spcAft>
                <a:spcPts val="800"/>
              </a:spcAft>
            </a:pPr>
            <a:r>
              <a:rPr lang="en" sz="2200">
                <a:solidFill>
                  <a:srgbClr val="292934"/>
                </a:solidFill>
                <a:latin typeface="Arial"/>
              </a:rPr>
              <a:t>Fail to meet academic requirements to stay (academic probation, etc)</a:t>
            </a:r>
            <a:endParaRPr/>
          </a:p>
          <a:p>
            <a:pPr lvl="0">
              <a:spcAft>
                <a:spcPts val="800"/>
              </a:spcAft>
            </a:pPr>
            <a:r>
              <a:rPr lang="en" sz="2200">
                <a:solidFill>
                  <a:srgbClr val="292934"/>
                </a:solidFill>
                <a:latin typeface="Arial"/>
              </a:rPr>
              <a:t>May discover their schooling ability is lower than anticipated (Aricidacono, Aucejo, Maurel, Ransom 2016)</a:t>
            </a:r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14</a:t>
            </a:fld>
            <a:endParaRPr sz="110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329184"/>
            <a:ext cx="11548872" cy="859536"/>
          </a:xfrm>
        </p:spPr>
        <p:txBody>
          <a:bodyPr wrap="square"/>
          <a:lstStyle/>
          <a:p>
            <a:pPr lvl="0" algn="l">
              <a:spcAft>
                <a:spcPts val="0"/>
              </a:spcAft>
            </a:pPr>
            <a:r>
              <a:rPr lang="en" sz="2600" b="1">
                <a:solidFill>
                  <a:srgbClr val="BF5700"/>
                </a:solidFill>
                <a:latin typeface="Arial"/>
              </a:rPr>
              <a:t>Big Differences Across School Types in Student Chars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1261872"/>
            <a:ext cx="10607040" cy="5349240"/>
          </a:xfrm>
        </p:spPr>
        <p:txBody>
          <a:bodyPr wrap="square"/>
          <a:lstStyle/>
          <a:p>
            <a:pPr lvl="0">
              <a:spcAft>
                <a:spcPts val="800"/>
              </a:spcAft>
            </a:pPr>
            <a:r>
              <a:rPr lang="en" sz="2200">
                <a:solidFill>
                  <a:srgbClr val="292934"/>
                </a:solidFill>
                <a:latin typeface="Arial"/>
              </a:rPr>
              <a:t>It is not random who goes to which college</a:t>
            </a:r>
            <a:endParaRPr/>
          </a:p>
          <a:p>
            <a:pPr lvl="0">
              <a:spcAft>
                <a:spcPts val="800"/>
              </a:spcAft>
            </a:pPr>
            <a:r>
              <a:rPr lang="en" sz="2200">
                <a:solidFill>
                  <a:srgbClr val="292934"/>
                </a:solidFill>
                <a:latin typeface="Arial"/>
              </a:rPr>
              <a:t>Selective schools disproportionately have students from high income backgrounds</a:t>
            </a:r>
            <a:endParaRPr/>
          </a:p>
          <a:p>
            <a:pPr lvl="0">
              <a:spcAft>
                <a:spcPts val="800"/>
              </a:spcAft>
            </a:pPr>
            <a:r>
              <a:rPr lang="en" sz="2200">
                <a:solidFill>
                  <a:srgbClr val="292934"/>
                </a:solidFill>
                <a:latin typeface="Arial"/>
              </a:rPr>
              <a:t>This complicates estimating the effects of college enrollment</a:t>
            </a:r>
            <a:endParaRPr/>
          </a:p>
          <a:p>
            <a:pPr lvl="0">
              <a:spcAft>
                <a:spcPts val="800"/>
              </a:spcAft>
            </a:pPr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15</a:t>
            </a:fld>
            <a:endParaRPr sz="110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329184"/>
            <a:ext cx="11548872" cy="859536"/>
          </a:xfrm>
        </p:spPr>
        <p:txBody>
          <a:bodyPr wrap="square"/>
          <a:lstStyle/>
          <a:p>
            <a:pPr lvl="0" algn="l">
              <a:spcAft>
                <a:spcPts val="0"/>
              </a:spcAft>
            </a:pPr>
            <a:r>
              <a:rPr lang="en" sz="3000" b="1">
                <a:solidFill>
                  <a:srgbClr val="BF5700"/>
                </a:solidFill>
                <a:latin typeface="Arial"/>
              </a:rPr>
              <a:t>College Student Age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10467" y="1536567"/>
            <a:ext cx="3666000" cy="4555600"/>
          </a:xfrm>
        </p:spPr>
        <p:txBody>
          <a:bodyPr wrap="square"/>
          <a:lstStyle/>
          <a:p>
            <a:pPr lvl="0">
              <a:spcAft>
                <a:spcPts val="800"/>
              </a:spcAft>
              <a:buNone/>
            </a:pPr>
            <a:r>
              <a:rPr lang="en" sz="1600">
                <a:solidFill>
                  <a:srgbClr val="60646B"/>
                </a:solidFill>
                <a:latin typeface="Arial"/>
              </a:rPr>
              <a:t>https://nces.ed.gov/programs/coe/indicator/csb/postsecondary-students</a:t>
            </a:r>
            <a:endParaRPr/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589" y="1420333"/>
            <a:ext cx="7336544" cy="51695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16</a:t>
            </a:fld>
            <a:endParaRPr sz="110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 lvl="0" algn="ctr">
              <a:spcAft>
                <a:spcPts val="400"/>
              </a:spcAft>
            </a:pPr>
            <a:r>
              <a:rPr lang="en" sz="3600">
                <a:solidFill>
                  <a:srgbClr val="F3E6DC"/>
                </a:solidFill>
                <a:latin typeface="Arial"/>
              </a:rPr>
              <a:t>The Homecoming of American College Women: The Reversal of the College Gender Gap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wrap="square"/>
          <a:lstStyle/>
          <a:p>
            <a:pPr lvl="0" algn="ctr">
              <a:spcAft>
                <a:spcPts val="400"/>
              </a:spcAft>
            </a:pPr>
            <a:r>
              <a:rPr lang="en" sz="2400">
                <a:solidFill>
                  <a:srgbClr val="F3E6DC"/>
                </a:solidFill>
                <a:latin typeface="Arial"/>
                <a:ea typeface="Open Sans"/>
                <a:cs typeface="Open Sans"/>
                <a:sym typeface="Open Sans"/>
              </a:rPr>
              <a:t>Claudia Goldin, Lawrence F. Katz, Ilyana Kuziemko</a:t>
            </a: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17</a:t>
            </a:fld>
            <a:endParaRPr sz="110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329184"/>
            <a:ext cx="11548872" cy="859536"/>
          </a:xfrm>
        </p:spPr>
        <p:txBody>
          <a:bodyPr wrap="square"/>
          <a:lstStyle/>
          <a:p>
            <a:pPr lvl="0" algn="l">
              <a:spcAft>
                <a:spcPts val="0"/>
              </a:spcAft>
            </a:pPr>
            <a:r>
              <a:rPr lang="en" sz="3000" b="1">
                <a:solidFill>
                  <a:srgbClr val="BF5700"/>
                </a:solidFill>
                <a:latin typeface="Arial"/>
              </a:rPr>
              <a:t>Gender and College</a:t>
            </a:r>
            <a:endParaRPr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71" y="1782433"/>
            <a:ext cx="5722200" cy="4309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18</a:t>
            </a:fld>
            <a:endParaRPr sz="110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329184"/>
            <a:ext cx="11548872" cy="859536"/>
          </a:xfrm>
        </p:spPr>
        <p:txBody>
          <a:bodyPr wrap="square"/>
          <a:lstStyle/>
          <a:p>
            <a:pPr lvl="0" algn="l">
              <a:spcAft>
                <a:spcPts val="0"/>
              </a:spcAft>
            </a:pPr>
            <a:r>
              <a:rPr lang="en" sz="3000" b="1">
                <a:solidFill>
                  <a:srgbClr val="BF5700"/>
                </a:solidFill>
                <a:latin typeface="Arial"/>
              </a:rPr>
              <a:t>Preparation</a:t>
            </a:r>
            <a:endParaRPr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696" y="1906400"/>
            <a:ext cx="6990501" cy="461506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19</a:t>
            </a:fld>
            <a:endParaRPr sz="110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329184"/>
            <a:ext cx="11548872" cy="859536"/>
          </a:xfrm>
        </p:spPr>
        <p:txBody>
          <a:bodyPr wrap="square"/>
          <a:lstStyle/>
          <a:p>
            <a:pPr lvl="0" algn="l">
              <a:spcAft>
                <a:spcPts val="0"/>
              </a:spcAft>
            </a:pPr>
            <a:r>
              <a:rPr lang="en" sz="3000" b="1">
                <a:solidFill>
                  <a:srgbClr val="BF5700"/>
                </a:solidFill>
                <a:latin typeface="Arial"/>
              </a:rPr>
              <a:t>Introduction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1261872"/>
            <a:ext cx="10607040" cy="5349240"/>
          </a:xfrm>
        </p:spPr>
        <p:txBody>
          <a:bodyPr wrap="square"/>
          <a:lstStyle/>
          <a:p>
            <a:pPr lvl="0">
              <a:spcAft>
                <a:spcPts val="800"/>
              </a:spcAft>
            </a:pPr>
            <a:r>
              <a:rPr lang="en" sz="2200">
                <a:solidFill>
                  <a:srgbClr val="292934"/>
                </a:solidFill>
                <a:latin typeface="Arial"/>
              </a:rPr>
              <a:t>What are some key features of the market for higher education in the United States? </a:t>
            </a:r>
            <a:endParaRPr/>
          </a:p>
          <a:p>
            <a:pPr lvl="0">
              <a:spcAft>
                <a:spcPts val="800"/>
              </a:spcAft>
            </a:pPr>
            <a:r>
              <a:rPr lang="en" sz="2200">
                <a:solidFill>
                  <a:srgbClr val="292934"/>
                </a:solidFill>
                <a:latin typeface="Arial"/>
              </a:rPr>
              <a:t>What are the different school types?</a:t>
            </a:r>
            <a:endParaRPr/>
          </a:p>
          <a:p>
            <a:pPr lvl="0">
              <a:spcAft>
                <a:spcPts val="800"/>
              </a:spcAft>
            </a:pPr>
            <a:r>
              <a:rPr lang="en" sz="2200">
                <a:solidFill>
                  <a:srgbClr val="292934"/>
                </a:solidFill>
                <a:latin typeface="Arial"/>
              </a:rPr>
              <a:t>What are some trends in higher education enrollment, completion, etc?</a:t>
            </a:r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2</a:t>
            </a:fld>
            <a:endParaRPr sz="110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329184"/>
            <a:ext cx="11548872" cy="859536"/>
          </a:xfrm>
        </p:spPr>
        <p:txBody>
          <a:bodyPr wrap="square"/>
          <a:lstStyle/>
          <a:p>
            <a:pPr lvl="0" algn="l">
              <a:spcAft>
                <a:spcPts val="0"/>
              </a:spcAft>
            </a:pPr>
            <a:r>
              <a:rPr lang="en" sz="3000" b="1">
                <a:solidFill>
                  <a:srgbClr val="BF5700"/>
                </a:solidFill>
                <a:latin typeface="Arial"/>
              </a:rPr>
              <a:t>Predictors of graduation</a:t>
            </a:r>
            <a:endParaRPr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5800" y="2409117"/>
            <a:ext cx="8940800" cy="32893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20</a:t>
            </a:fld>
            <a:endParaRPr sz="110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329184"/>
            <a:ext cx="11548872" cy="859536"/>
          </a:xfrm>
        </p:spPr>
        <p:txBody>
          <a:bodyPr wrap="square"/>
          <a:lstStyle/>
          <a:p>
            <a:pPr lvl="0" algn="l">
              <a:spcAft>
                <a:spcPts val="0"/>
              </a:spcAft>
            </a:pPr>
            <a:r>
              <a:rPr lang="en" sz="2600" b="1">
                <a:solidFill>
                  <a:srgbClr val="BF5700"/>
                </a:solidFill>
                <a:latin typeface="Arial"/>
              </a:rPr>
              <a:t>How different is it across the SES distribution?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1261872"/>
            <a:ext cx="10607040" cy="5349240"/>
          </a:xfrm>
        </p:spPr>
        <p:txBody>
          <a:bodyPr wrap="square"/>
          <a:lstStyle/>
          <a:p>
            <a:pPr lvl="0">
              <a:spcAft>
                <a:spcPts val="800"/>
              </a:spcAft>
            </a:pPr>
            <a:r>
              <a:rPr lang="en" sz="2200">
                <a:solidFill>
                  <a:srgbClr val="292934"/>
                </a:solidFill>
                <a:latin typeface="Arial"/>
              </a:rPr>
              <a:t>College completion rates</a:t>
            </a:r>
            <a:endParaRPr/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751" y="2826100"/>
            <a:ext cx="9105900" cy="3530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21</a:t>
            </a:fld>
            <a:endParaRPr sz="110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329184"/>
            <a:ext cx="11548872" cy="859536"/>
          </a:xfrm>
        </p:spPr>
        <p:txBody>
          <a:bodyPr wrap="square"/>
          <a:lstStyle/>
          <a:p>
            <a:pPr lvl="0" algn="l">
              <a:spcAft>
                <a:spcPts val="0"/>
              </a:spcAft>
            </a:pPr>
            <a:r>
              <a:rPr lang="en" sz="3000" b="1">
                <a:solidFill>
                  <a:srgbClr val="BF5700"/>
                </a:solidFill>
                <a:latin typeface="Arial"/>
              </a:rPr>
              <a:t>What could be driving this?</a:t>
            </a:r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22</a:t>
            </a:fld>
            <a:endParaRPr sz="110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329184"/>
            <a:ext cx="11548872" cy="859536"/>
          </a:xfrm>
        </p:spPr>
        <p:txBody>
          <a:bodyPr wrap="square"/>
          <a:lstStyle/>
          <a:p>
            <a:pPr lvl="0" algn="l">
              <a:spcAft>
                <a:spcPts val="0"/>
              </a:spcAft>
            </a:pPr>
            <a:r>
              <a:rPr lang="en" sz="2600" b="1">
                <a:solidFill>
                  <a:srgbClr val="BF5700"/>
                </a:solidFill>
                <a:latin typeface="Arial"/>
              </a:rPr>
              <a:t>Fraction of Women who expected to be “at work” at age 35</a:t>
            </a:r>
            <a:endParaRPr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332" y="2228833"/>
            <a:ext cx="5033667" cy="3863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98500" y="2403200"/>
            <a:ext cx="3588800" cy="3385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800"/>
              </a:spcAft>
            </a:pPr>
            <a:r>
              <a:rPr lang="en" sz="2000">
                <a:solidFill>
                  <a:srgbClr val="292934"/>
                </a:solidFill>
                <a:latin typeface="Arial"/>
                <a:ea typeface="Open Sans"/>
                <a:cs typeface="Open Sans"/>
                <a:sym typeface="Open Sans"/>
              </a:rPr>
              <a:t>Expectations of future work is highly correlated with college completion</a:t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spcAft>
                <a:spcPts val="800"/>
              </a:spcAft>
            </a:pPr>
            <a:r>
              <a:rPr lang="en" sz="2000">
                <a:solidFill>
                  <a:srgbClr val="292934"/>
                </a:solidFill>
                <a:latin typeface="Arial"/>
                <a:ea typeface="Open Sans"/>
                <a:cs typeface="Open Sans"/>
                <a:sym typeface="Open Sans"/>
              </a:rPr>
              <a:t>What model is this consistent with?</a:t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23</a:t>
            </a:fld>
            <a:endParaRPr sz="110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329184"/>
            <a:ext cx="11548872" cy="859536"/>
          </a:xfrm>
        </p:spPr>
        <p:txBody>
          <a:bodyPr wrap="square"/>
          <a:lstStyle/>
          <a:p>
            <a:pPr lvl="0" algn="l">
              <a:spcAft>
                <a:spcPts val="0"/>
              </a:spcAft>
            </a:pPr>
            <a:r>
              <a:rPr lang="en" sz="2600" b="1">
                <a:solidFill>
                  <a:srgbClr val="BF5700"/>
                </a:solidFill>
                <a:latin typeface="Arial"/>
              </a:rPr>
              <a:t>Enormous transformation of labor market for women</a:t>
            </a:r>
            <a:endParaRPr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500" y="1960200"/>
            <a:ext cx="9017000" cy="4419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24</a:t>
            </a:fld>
            <a:endParaRPr sz="110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329184"/>
            <a:ext cx="11548872" cy="859536"/>
          </a:xfrm>
        </p:spPr>
        <p:txBody>
          <a:bodyPr wrap="square"/>
          <a:lstStyle/>
          <a:p>
            <a:pPr lvl="0" algn="l">
              <a:spcAft>
                <a:spcPts val="0"/>
              </a:spcAft>
            </a:pPr>
            <a:r>
              <a:rPr lang="en" sz="3000" b="1">
                <a:solidFill>
                  <a:srgbClr val="BF5700"/>
                </a:solidFill>
                <a:latin typeface="Arial"/>
              </a:rPr>
              <a:t>Why the reversal?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1261872"/>
            <a:ext cx="10607040" cy="5349240"/>
          </a:xfrm>
        </p:spPr>
        <p:txBody>
          <a:bodyPr wrap="square"/>
          <a:lstStyle/>
          <a:p>
            <a:pPr lvl="0">
              <a:spcAft>
                <a:spcPts val="800"/>
              </a:spcAft>
            </a:pPr>
            <a:r>
              <a:rPr lang="en" sz="2200">
                <a:solidFill>
                  <a:srgbClr val="292934"/>
                </a:solidFill>
                <a:latin typeface="Arial"/>
              </a:rPr>
              <a:t>Returns to college for women are higher</a:t>
            </a:r>
            <a:endParaRPr/>
          </a:p>
          <a:p>
            <a:pPr lvl="0">
              <a:spcAft>
                <a:spcPts val="800"/>
              </a:spcAft>
            </a:pPr>
            <a:r>
              <a:rPr lang="en" sz="2200">
                <a:solidFill>
                  <a:srgbClr val="292934"/>
                </a:solidFill>
                <a:latin typeface="Arial"/>
              </a:rPr>
              <a:t>Women do better in high school</a:t>
            </a:r>
            <a:endParaRPr/>
          </a:p>
          <a:p>
            <a:pPr lvl="1">
              <a:spcAft>
                <a:spcPts val="800"/>
              </a:spcAft>
            </a:pPr>
            <a:r>
              <a:rPr lang="en" sz="1900">
                <a:solidFill>
                  <a:srgbClr val="292934"/>
                </a:solidFill>
                <a:latin typeface="Arial"/>
              </a:rPr>
              <a:t>Behavioral problems thought to be especially important for this change</a:t>
            </a:r>
            <a:endParaRPr/>
          </a:p>
          <a:p>
            <a:pPr lvl="1">
              <a:spcAft>
                <a:spcPts val="800"/>
              </a:spcAft>
            </a:pPr>
            <a:r>
              <a:rPr lang="en" sz="1900">
                <a:solidFill>
                  <a:srgbClr val="292934"/>
                </a:solidFill>
                <a:latin typeface="Arial"/>
              </a:rPr>
              <a:t>Boys do less homework in high school</a:t>
            </a:r>
            <a:endParaRPr/>
          </a:p>
          <a:p>
            <a:pPr lvl="0">
              <a:spcAft>
                <a:spcPts val="800"/>
              </a:spcAft>
            </a:pPr>
            <a:r>
              <a:rPr lang="en" sz="2200">
                <a:solidFill>
                  <a:srgbClr val="292934"/>
                </a:solidFill>
                <a:latin typeface="Arial"/>
              </a:rPr>
              <a:t>This appears in high school too</a:t>
            </a:r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25</a:t>
            </a:fld>
            <a:endParaRPr sz="110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329184"/>
            <a:ext cx="11548872" cy="859536"/>
          </a:xfrm>
        </p:spPr>
        <p:txBody>
          <a:bodyPr wrap="square"/>
          <a:lstStyle/>
          <a:p>
            <a:pPr lvl="0" algn="l">
              <a:spcAft>
                <a:spcPts val="0"/>
              </a:spcAft>
            </a:pPr>
            <a:r>
              <a:rPr lang="en" sz="3000" b="1">
                <a:solidFill>
                  <a:srgbClr val="BF5700"/>
                </a:solidFill>
                <a:latin typeface="Arial"/>
              </a:rPr>
              <a:t>HS Graduation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600" y="1688433"/>
            <a:ext cx="4076800" cy="4403600"/>
          </a:xfrm>
        </p:spPr>
        <p:txBody>
          <a:bodyPr wrap="square"/>
          <a:lstStyle/>
          <a:p>
            <a:pPr lvl="0">
              <a:spcAft>
                <a:spcPts val="800"/>
              </a:spcAft>
              <a:buNone/>
            </a:pPr>
            <a:r>
              <a:rPr lang="en" sz="1600">
                <a:solidFill>
                  <a:srgbClr val="60646B"/>
                </a:solidFill>
                <a:latin typeface="Arial"/>
              </a:rPr>
              <a:t>Source: Reeves Kalkat 2023 Brookings</a:t>
            </a:r>
            <a:endParaRPr/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0027" y="411480"/>
            <a:ext cx="4877811" cy="62636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26</a:t>
            </a:fld>
            <a:endParaRPr sz="110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 lvl="0" algn="ctr">
              <a:spcAft>
                <a:spcPts val="400"/>
              </a:spcAft>
            </a:pPr>
            <a:r>
              <a:rPr lang="en" sz="3600">
                <a:solidFill>
                  <a:srgbClr val="F3E6DC"/>
                </a:solidFill>
                <a:latin typeface="Arial"/>
              </a:rPr>
              <a:t>Family Disadvantage and the Gender Gap</a:t>
            </a:r>
            <a:endParaRPr/>
          </a:p>
          <a:p>
            <a:pPr lvl="0" algn="ctr">
              <a:spcAft>
                <a:spcPts val="400"/>
              </a:spcAft>
            </a:pPr>
            <a:r>
              <a:rPr lang="en" sz="3600">
                <a:solidFill>
                  <a:srgbClr val="F3E6DC"/>
                </a:solidFill>
                <a:latin typeface="Arial"/>
              </a:rPr>
              <a:t>in Behavioral and Educational Outcomes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wrap="square"/>
          <a:lstStyle/>
          <a:p>
            <a:pPr lvl="0" algn="ctr">
              <a:spcAft>
                <a:spcPts val="400"/>
              </a:spcAft>
            </a:pPr>
            <a:r>
              <a:rPr lang="en" sz="2400">
                <a:solidFill>
                  <a:srgbClr val="F3E6DC"/>
                </a:solidFill>
                <a:latin typeface="Arial"/>
                <a:ea typeface="Open Sans"/>
                <a:cs typeface="Open Sans"/>
                <a:sym typeface="Open Sans"/>
              </a:rPr>
              <a:t>David Autor, David Figlio, Krzysztof Karbownik, Jeffrey Roth, and Melanie Wasserman AEJ:A 2019</a:t>
            </a: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algn="ctr">
              <a:spcAft>
                <a:spcPts val="400"/>
              </a:spcAft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27</a:t>
            </a:fld>
            <a:endParaRPr sz="110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329184"/>
            <a:ext cx="11548872" cy="859536"/>
          </a:xfrm>
        </p:spPr>
        <p:txBody>
          <a:bodyPr wrap="square"/>
          <a:lstStyle/>
          <a:p>
            <a:pPr lvl="0" algn="l">
              <a:spcAft>
                <a:spcPts val="0"/>
              </a:spcAft>
            </a:pPr>
            <a:r>
              <a:rPr lang="en" sz="3000" b="1">
                <a:solidFill>
                  <a:srgbClr val="BF5700"/>
                </a:solidFill>
                <a:latin typeface="Arial"/>
              </a:rPr>
              <a:t>Setting/Data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1261872"/>
            <a:ext cx="10607040" cy="5349240"/>
          </a:xfrm>
        </p:spPr>
        <p:txBody>
          <a:bodyPr wrap="square"/>
          <a:lstStyle/>
          <a:p>
            <a:pPr lvl="0">
              <a:spcAft>
                <a:spcPts val="800"/>
              </a:spcAft>
            </a:pPr>
            <a:r>
              <a:rPr lang="en" sz="2200">
                <a:solidFill>
                  <a:srgbClr val="292934"/>
                </a:solidFill>
                <a:latin typeface="Arial"/>
              </a:rPr>
              <a:t>Florida </a:t>
            </a:r>
            <a:endParaRPr/>
          </a:p>
          <a:p>
            <a:pPr lvl="0">
              <a:spcAft>
                <a:spcPts val="800"/>
              </a:spcAft>
            </a:pPr>
            <a:r>
              <a:rPr lang="en" sz="2200">
                <a:solidFill>
                  <a:srgbClr val="292934"/>
                </a:solidFill>
                <a:latin typeface="Arial"/>
              </a:rPr>
              <a:t>People born 1992-2002</a:t>
            </a:r>
            <a:endParaRPr/>
          </a:p>
          <a:p>
            <a:pPr lvl="0">
              <a:spcAft>
                <a:spcPts val="800"/>
              </a:spcAft>
            </a:pPr>
            <a:r>
              <a:rPr lang="en" sz="2200">
                <a:solidFill>
                  <a:srgbClr val="292934"/>
                </a:solidFill>
                <a:latin typeface="Arial"/>
              </a:rPr>
              <a:t>Birth certificates linked to school records for public schools</a:t>
            </a:r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28</a:t>
            </a:fld>
            <a:endParaRPr sz="110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56633" y="630600"/>
            <a:ext cx="4320000" cy="906000"/>
          </a:xfrm>
        </p:spPr>
        <p:txBody>
          <a:bodyPr wrap="square"/>
          <a:lstStyle/>
          <a:p>
            <a:pPr lvl="0" algn="l">
              <a:spcAft>
                <a:spcPts val="0"/>
              </a:spcAft>
            </a:pPr>
            <a:r>
              <a:rPr lang="en" sz="3000" b="1">
                <a:solidFill>
                  <a:srgbClr val="BF5700"/>
                </a:solidFill>
                <a:latin typeface="Arial"/>
              </a:rPr>
              <a:t>Gender Gaps</a:t>
            </a:r>
            <a:endParaRPr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565" y="411480"/>
            <a:ext cx="6830937" cy="62636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29</a:t>
            </a:fld>
            <a:endParaRPr sz="110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329184"/>
            <a:ext cx="11548872" cy="859536"/>
          </a:xfrm>
        </p:spPr>
        <p:txBody>
          <a:bodyPr wrap="square"/>
          <a:lstStyle/>
          <a:p>
            <a:pPr lvl="0" algn="l">
              <a:spcAft>
                <a:spcPts val="0"/>
              </a:spcAft>
            </a:pPr>
            <a:r>
              <a:rPr lang="en" sz="3000" b="1">
                <a:solidFill>
                  <a:srgbClr val="BF5700"/>
                </a:solidFill>
                <a:latin typeface="Arial"/>
              </a:rPr>
              <a:t>Where do students enroll?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600" y="5321433"/>
            <a:ext cx="11360800" cy="770400"/>
          </a:xfrm>
        </p:spPr>
        <p:txBody>
          <a:bodyPr wrap="square"/>
          <a:lstStyle/>
          <a:p>
            <a:pPr lvl="0">
              <a:spcAft>
                <a:spcPts val="800"/>
              </a:spcAft>
              <a:buNone/>
            </a:pPr>
            <a:r>
              <a:rPr lang="en" sz="1600">
                <a:solidFill>
                  <a:srgbClr val="60646B"/>
                </a:solidFill>
                <a:latin typeface="Arial"/>
              </a:rPr>
              <a:t>Source: NCES Digest of Education Statistics Table 301.10</a:t>
            </a:r>
            <a:endParaRPr/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3367" y="1616033"/>
            <a:ext cx="8673665" cy="36259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3</a:t>
            </a:fld>
            <a:endParaRPr sz="110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3469" y="700333"/>
            <a:ext cx="6709067" cy="545733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30</a:t>
            </a:fld>
            <a:endParaRPr sz="110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329184"/>
            <a:ext cx="11548872" cy="859536"/>
          </a:xfrm>
        </p:spPr>
        <p:txBody>
          <a:bodyPr wrap="square"/>
          <a:lstStyle/>
          <a:p>
            <a:pPr lvl="0" algn="l">
              <a:spcAft>
                <a:spcPts val="0"/>
              </a:spcAft>
            </a:pPr>
            <a:r>
              <a:rPr lang="en" sz="3000" b="1">
                <a:solidFill>
                  <a:srgbClr val="BF5700"/>
                </a:solidFill>
                <a:latin typeface="Arial"/>
              </a:rPr>
              <a:t>Things to note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1261872"/>
            <a:ext cx="10607040" cy="5349240"/>
          </a:xfrm>
        </p:spPr>
        <p:txBody>
          <a:bodyPr wrap="square"/>
          <a:lstStyle/>
          <a:p>
            <a:pPr lvl="0">
              <a:spcAft>
                <a:spcPts val="800"/>
              </a:spcAft>
            </a:pPr>
            <a:r>
              <a:rPr lang="en" sz="2200">
                <a:solidFill>
                  <a:srgbClr val="292934"/>
                </a:solidFill>
                <a:latin typeface="Arial"/>
              </a:rPr>
              <a:t>About 30 percent of enrollment in 2018-19 was in 2 year institutions</a:t>
            </a:r>
            <a:endParaRPr/>
          </a:p>
          <a:p>
            <a:pPr lvl="0">
              <a:spcAft>
                <a:spcPts val="800"/>
              </a:spcAft>
            </a:pPr>
            <a:r>
              <a:rPr lang="en" sz="2200">
                <a:solidFill>
                  <a:srgbClr val="292934"/>
                </a:solidFill>
                <a:latin typeface="Arial"/>
              </a:rPr>
              <a:t>The majority of enrollment is in public institutions (72%)</a:t>
            </a:r>
            <a:endParaRPr/>
          </a:p>
          <a:p>
            <a:pPr lvl="0">
              <a:spcAft>
                <a:spcPts val="800"/>
              </a:spcAft>
            </a:pPr>
            <a:r>
              <a:rPr lang="en" sz="2200">
                <a:solidFill>
                  <a:srgbClr val="292934"/>
                </a:solidFill>
                <a:latin typeface="Arial"/>
              </a:rPr>
              <a:t>About 1 million students in for profit education (5%)</a:t>
            </a:r>
            <a:endParaRPr/>
          </a:p>
          <a:p>
            <a:pPr lvl="0">
              <a:spcAft>
                <a:spcPts val="800"/>
              </a:spcAft>
            </a:pPr>
            <a:r>
              <a:rPr lang="en" sz="2200">
                <a:solidFill>
                  <a:srgbClr val="292934"/>
                </a:solidFill>
                <a:latin typeface="Arial"/>
              </a:rPr>
              <a:t>Women outnumber men in higher education (57% of 4 year students are female) </a:t>
            </a:r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4</a:t>
            </a:fld>
            <a:endParaRPr sz="110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329184"/>
            <a:ext cx="11548872" cy="859536"/>
          </a:xfrm>
        </p:spPr>
        <p:txBody>
          <a:bodyPr wrap="square"/>
          <a:lstStyle/>
          <a:p>
            <a:pPr lvl="0" algn="l">
              <a:spcAft>
                <a:spcPts val="0"/>
              </a:spcAft>
            </a:pPr>
            <a:r>
              <a:rPr lang="en" sz="3000" b="1">
                <a:solidFill>
                  <a:srgbClr val="BF5700"/>
                </a:solidFill>
                <a:latin typeface="Arial"/>
              </a:rPr>
              <a:t>Description of Various School Types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1261872"/>
            <a:ext cx="10607040" cy="5349240"/>
          </a:xfrm>
        </p:spPr>
        <p:txBody>
          <a:bodyPr wrap="square"/>
          <a:lstStyle/>
          <a:p>
            <a:pPr lvl="0">
              <a:spcAft>
                <a:spcPts val="800"/>
              </a:spcAft>
            </a:pPr>
            <a:r>
              <a:rPr lang="en" sz="2200">
                <a:solidFill>
                  <a:srgbClr val="292934"/>
                </a:solidFill>
                <a:latin typeface="Arial"/>
              </a:rPr>
              <a:t>Public 4 years</a:t>
            </a:r>
            <a:endParaRPr/>
          </a:p>
          <a:p>
            <a:pPr lvl="1">
              <a:spcAft>
                <a:spcPts val="800"/>
              </a:spcAft>
            </a:pPr>
            <a:r>
              <a:rPr lang="en" sz="1900">
                <a:solidFill>
                  <a:srgbClr val="292934"/>
                </a:solidFill>
                <a:latin typeface="Arial"/>
              </a:rPr>
              <a:t>Predominantly not selective</a:t>
            </a:r>
            <a:endParaRPr/>
          </a:p>
          <a:p>
            <a:pPr lvl="1">
              <a:spcAft>
                <a:spcPts val="800"/>
              </a:spcAft>
            </a:pPr>
            <a:r>
              <a:rPr lang="en" sz="1900">
                <a:solidFill>
                  <a:srgbClr val="292934"/>
                </a:solidFill>
                <a:latin typeface="Arial"/>
              </a:rPr>
              <a:t>Biggest sector by far</a:t>
            </a:r>
            <a:endParaRPr/>
          </a:p>
          <a:p>
            <a:pPr lvl="1">
              <a:spcAft>
                <a:spcPts val="800"/>
              </a:spcAft>
            </a:pPr>
            <a:r>
              <a:rPr lang="en" sz="1900">
                <a:solidFill>
                  <a:srgbClr val="292934"/>
                </a:solidFill>
                <a:latin typeface="Arial"/>
              </a:rPr>
              <a:t>Some very selective schools (University of Michigan, UC Berkeley), these are called “flagships”</a:t>
            </a:r>
            <a:endParaRPr/>
          </a:p>
          <a:p>
            <a:pPr lvl="1">
              <a:spcAft>
                <a:spcPts val="800"/>
              </a:spcAft>
            </a:pPr>
            <a:r>
              <a:rPr lang="en" sz="1900">
                <a:solidFill>
                  <a:srgbClr val="292934"/>
                </a:solidFill>
                <a:latin typeface="Arial"/>
              </a:rPr>
              <a:t>Non selective primarily funded by the state. Flagships often raise much more of their money</a:t>
            </a:r>
            <a:endParaRPr/>
          </a:p>
          <a:p>
            <a:pPr lvl="0">
              <a:spcAft>
                <a:spcPts val="800"/>
              </a:spcAft>
            </a:pPr>
            <a:r>
              <a:rPr lang="en" sz="2200">
                <a:solidFill>
                  <a:srgbClr val="292934"/>
                </a:solidFill>
                <a:latin typeface="Arial"/>
              </a:rPr>
              <a:t>Public 2 years</a:t>
            </a:r>
            <a:endParaRPr/>
          </a:p>
          <a:p>
            <a:pPr lvl="1">
              <a:spcAft>
                <a:spcPts val="800"/>
              </a:spcAft>
            </a:pPr>
            <a:r>
              <a:rPr lang="en" sz="1900">
                <a:solidFill>
                  <a:srgbClr val="292934"/>
                </a:solidFill>
                <a:latin typeface="Arial"/>
              </a:rPr>
              <a:t>Not selective</a:t>
            </a:r>
            <a:endParaRPr/>
          </a:p>
          <a:p>
            <a:pPr lvl="1">
              <a:spcAft>
                <a:spcPts val="800"/>
              </a:spcAft>
            </a:pPr>
            <a:r>
              <a:rPr lang="en" sz="1900">
                <a:solidFill>
                  <a:srgbClr val="292934"/>
                </a:solidFill>
                <a:latin typeface="Arial"/>
              </a:rPr>
              <a:t>Funded by state/local property taxes</a:t>
            </a:r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5</a:t>
            </a:fld>
            <a:endParaRPr sz="110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329184"/>
            <a:ext cx="11548872" cy="859536"/>
          </a:xfrm>
        </p:spPr>
        <p:txBody>
          <a:bodyPr wrap="square"/>
          <a:lstStyle/>
          <a:p>
            <a:pPr lvl="0" algn="l">
              <a:spcAft>
                <a:spcPts val="0"/>
              </a:spcAft>
            </a:pPr>
            <a:r>
              <a:rPr lang="en" sz="3000" b="1">
                <a:solidFill>
                  <a:srgbClr val="BF5700"/>
                </a:solidFill>
                <a:latin typeface="Arial"/>
              </a:rPr>
              <a:t>School Types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1261872"/>
            <a:ext cx="10607040" cy="5349240"/>
          </a:xfrm>
        </p:spPr>
        <p:txBody>
          <a:bodyPr wrap="square"/>
          <a:lstStyle/>
          <a:p>
            <a:pPr lvl="0">
              <a:spcAft>
                <a:spcPts val="800"/>
              </a:spcAft>
            </a:pPr>
            <a:r>
              <a:rPr lang="en" sz="2200">
                <a:solidFill>
                  <a:srgbClr val="292934"/>
                </a:solidFill>
                <a:latin typeface="Arial"/>
              </a:rPr>
              <a:t>Private Non Profits</a:t>
            </a:r>
            <a:endParaRPr/>
          </a:p>
          <a:p>
            <a:pPr lvl="1">
              <a:spcAft>
                <a:spcPts val="800"/>
              </a:spcAft>
            </a:pPr>
            <a:r>
              <a:rPr lang="en" sz="1900">
                <a:solidFill>
                  <a:srgbClr val="292934"/>
                </a:solidFill>
                <a:latin typeface="Arial"/>
              </a:rPr>
              <a:t>Include the most selective schools (Harvard, Stanford)</a:t>
            </a:r>
            <a:endParaRPr/>
          </a:p>
          <a:p>
            <a:pPr lvl="1">
              <a:spcAft>
                <a:spcPts val="800"/>
              </a:spcAft>
            </a:pPr>
            <a:r>
              <a:rPr lang="en" sz="1900">
                <a:solidFill>
                  <a:srgbClr val="292934"/>
                </a:solidFill>
                <a:latin typeface="Arial"/>
              </a:rPr>
              <a:t>But many schools are less selective than this</a:t>
            </a:r>
            <a:endParaRPr/>
          </a:p>
          <a:p>
            <a:pPr lvl="1">
              <a:spcAft>
                <a:spcPts val="800"/>
              </a:spcAft>
            </a:pPr>
            <a:r>
              <a:rPr lang="en" sz="1900">
                <a:solidFill>
                  <a:srgbClr val="292934"/>
                </a:solidFill>
                <a:latin typeface="Arial"/>
              </a:rPr>
              <a:t>Includes many liberal arts colleges</a:t>
            </a:r>
            <a:endParaRPr/>
          </a:p>
          <a:p>
            <a:pPr lvl="0">
              <a:spcAft>
                <a:spcPts val="800"/>
              </a:spcAft>
            </a:pPr>
            <a:r>
              <a:rPr lang="en" sz="2200">
                <a:solidFill>
                  <a:srgbClr val="292934"/>
                </a:solidFill>
                <a:latin typeface="Arial"/>
              </a:rPr>
              <a:t>For Profit Institutions</a:t>
            </a:r>
            <a:endParaRPr/>
          </a:p>
          <a:p>
            <a:pPr lvl="1">
              <a:spcAft>
                <a:spcPts val="800"/>
              </a:spcAft>
            </a:pPr>
            <a:r>
              <a:rPr lang="en" sz="1900">
                <a:solidFill>
                  <a:srgbClr val="292934"/>
                </a:solidFill>
                <a:latin typeface="Arial"/>
              </a:rPr>
              <a:t>Have a profit motive</a:t>
            </a:r>
            <a:endParaRPr/>
          </a:p>
          <a:p>
            <a:pPr lvl="1">
              <a:spcAft>
                <a:spcPts val="800"/>
              </a:spcAft>
            </a:pPr>
            <a:r>
              <a:rPr lang="en" sz="1900">
                <a:solidFill>
                  <a:srgbClr val="292934"/>
                </a:solidFill>
                <a:latin typeface="Arial"/>
              </a:rPr>
              <a:t>Grew in prominence in the last two decades</a:t>
            </a:r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6</a:t>
            </a:fld>
            <a:endParaRPr sz="110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329184"/>
            <a:ext cx="11548872" cy="859536"/>
          </a:xfrm>
        </p:spPr>
        <p:txBody>
          <a:bodyPr wrap="square"/>
          <a:lstStyle/>
          <a:p>
            <a:pPr lvl="0" algn="l">
              <a:spcAft>
                <a:spcPts val="0"/>
              </a:spcAft>
            </a:pPr>
            <a:r>
              <a:rPr lang="en" sz="3000" b="1">
                <a:solidFill>
                  <a:srgbClr val="BF5700"/>
                </a:solidFill>
                <a:latin typeface="Arial"/>
              </a:rPr>
              <a:t>College Resources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99333" y="1691267"/>
            <a:ext cx="3477200" cy="2121200"/>
          </a:xfrm>
        </p:spPr>
        <p:txBody>
          <a:bodyPr wrap="square"/>
          <a:lstStyle/>
          <a:p>
            <a:pPr lvl="0">
              <a:spcAft>
                <a:spcPts val="800"/>
              </a:spcAft>
              <a:buNone/>
            </a:pPr>
            <a:r>
              <a:rPr lang="en" sz="1600">
                <a:solidFill>
                  <a:srgbClr val="60646B"/>
                </a:solidFill>
                <a:latin typeface="Arial"/>
              </a:rPr>
              <a:t>Source: Lovenheim Turner</a:t>
            </a:r>
            <a:endParaRPr/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001" y="1416871"/>
            <a:ext cx="7450999" cy="53308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7</a:t>
            </a:fld>
            <a:endParaRPr sz="110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329184"/>
            <a:ext cx="11548872" cy="859536"/>
          </a:xfrm>
        </p:spPr>
        <p:txBody>
          <a:bodyPr wrap="square"/>
          <a:lstStyle/>
          <a:p>
            <a:pPr lvl="0" algn="l">
              <a:spcAft>
                <a:spcPts val="0"/>
              </a:spcAft>
            </a:pPr>
            <a:r>
              <a:rPr lang="en" sz="3000" b="1">
                <a:solidFill>
                  <a:srgbClr val="BF5700"/>
                </a:solidFill>
                <a:latin typeface="Arial"/>
              </a:rPr>
              <a:t>For Profit Enrollment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600" y="1688433"/>
            <a:ext cx="4843200" cy="4403600"/>
          </a:xfrm>
        </p:spPr>
        <p:txBody>
          <a:bodyPr wrap="square"/>
          <a:lstStyle/>
          <a:p>
            <a:pPr lvl="0">
              <a:spcAft>
                <a:spcPts val="800"/>
              </a:spcAft>
            </a:pPr>
            <a:r>
              <a:rPr lang="en" sz="2200">
                <a:solidFill>
                  <a:srgbClr val="292934"/>
                </a:solidFill>
                <a:latin typeface="Arial"/>
              </a:rPr>
              <a:t>In 2010, For profit enrollment was about 10 percent of all Title IV enrollment</a:t>
            </a:r>
            <a:endParaRPr/>
          </a:p>
          <a:p>
            <a:pPr lvl="0">
              <a:spcAft>
                <a:spcPts val="800"/>
              </a:spcAft>
            </a:pPr>
            <a:endParaRPr/>
          </a:p>
          <a:p>
            <a:pPr lvl="0">
              <a:spcAft>
                <a:spcPts val="800"/>
              </a:spcAft>
              <a:buNone/>
            </a:pPr>
            <a:r>
              <a:rPr lang="en" sz="1600">
                <a:solidFill>
                  <a:srgbClr val="60646B"/>
                </a:solidFill>
                <a:latin typeface="Arial"/>
              </a:rPr>
              <a:t>Source: https://www.cbpp.org/enrollment-growth-in-for-profit-colleges-through-2010-concentrated-in-2-and-4-year-programs</a:t>
            </a:r>
            <a:endParaRPr/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6129" y="1688433"/>
            <a:ext cx="5361167" cy="44638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8</a:t>
            </a:fld>
            <a:endParaRPr sz="110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329184"/>
            <a:ext cx="11548872" cy="859536"/>
          </a:xfrm>
        </p:spPr>
        <p:txBody>
          <a:bodyPr wrap="square"/>
          <a:lstStyle/>
          <a:p>
            <a:pPr lvl="0" algn="l">
              <a:spcAft>
                <a:spcPts val="0"/>
              </a:spcAft>
            </a:pPr>
            <a:r>
              <a:rPr lang="en" sz="3000" b="1">
                <a:solidFill>
                  <a:srgbClr val="BF5700"/>
                </a:solidFill>
                <a:latin typeface="Arial"/>
              </a:rPr>
              <a:t>More on for profits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600" y="1688433"/>
            <a:ext cx="5530000" cy="4403600"/>
          </a:xfrm>
        </p:spPr>
        <p:txBody>
          <a:bodyPr wrap="square"/>
          <a:lstStyle/>
          <a:p>
            <a:pPr lvl="0">
              <a:spcAft>
                <a:spcPts val="800"/>
              </a:spcAft>
            </a:pPr>
            <a:r>
              <a:rPr lang="en" sz="2200">
                <a:solidFill>
                  <a:srgbClr val="292934"/>
                </a:solidFill>
                <a:latin typeface="Arial"/>
              </a:rPr>
              <a:t>Growth in online offerings</a:t>
            </a:r>
            <a:endParaRPr/>
          </a:p>
          <a:p>
            <a:pPr lvl="0">
              <a:spcAft>
                <a:spcPts val="800"/>
              </a:spcAft>
            </a:pPr>
            <a:r>
              <a:rPr lang="en" sz="2200">
                <a:solidFill>
                  <a:srgbClr val="292934"/>
                </a:solidFill>
                <a:latin typeface="Arial"/>
              </a:rPr>
              <a:t>But, they’re not all chains, they’re not all online</a:t>
            </a:r>
            <a:endParaRPr/>
          </a:p>
          <a:p>
            <a:pPr lvl="0">
              <a:spcAft>
                <a:spcPts val="800"/>
              </a:spcAft>
              <a:buNone/>
            </a:pPr>
            <a:r>
              <a:rPr lang="en" sz="1600">
                <a:solidFill>
                  <a:srgbClr val="60646B"/>
                </a:solidFill>
                <a:latin typeface="Arial"/>
              </a:rPr>
              <a:t>Source Deming, Goldin, Katz (2012)</a:t>
            </a:r>
            <a:endParaRPr/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3600" y="1688433"/>
            <a:ext cx="5882800" cy="472253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9</a:t>
            </a:fld>
            <a:endParaRPr sz="110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BF5700"/>
      </a:dk2>
      <a:lt2>
        <a:srgbClr val="F3F2DC"/>
      </a:lt2>
      <a:accent1>
        <a:srgbClr val="333F48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41761</TotalTime>
  <Words>754</Words>
  <Application>Microsoft Office PowerPoint</Application>
  <PresentationFormat>Widescreen</PresentationFormat>
  <Paragraphs>129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Arial</vt:lpstr>
      <vt:lpstr>Calibri</vt:lpstr>
      <vt:lpstr>Open Sans</vt:lpstr>
      <vt:lpstr>Clarity</vt:lpstr>
      <vt:lpstr>Higher Education Market</vt:lpstr>
      <vt:lpstr>Introduction</vt:lpstr>
      <vt:lpstr>Where do students enroll?</vt:lpstr>
      <vt:lpstr>Things to note</vt:lpstr>
      <vt:lpstr>Description of Various School Types</vt:lpstr>
      <vt:lpstr>School Types</vt:lpstr>
      <vt:lpstr>College Resources</vt:lpstr>
      <vt:lpstr>For Profit Enrollment</vt:lpstr>
      <vt:lpstr>More on for profits</vt:lpstr>
      <vt:lpstr>Do they offer Returns?</vt:lpstr>
      <vt:lpstr>Gender Gap In College Going</vt:lpstr>
      <vt:lpstr>College Enrollment</vt:lpstr>
      <vt:lpstr>Graduation Rates</vt:lpstr>
      <vt:lpstr>This is really low!</vt:lpstr>
      <vt:lpstr>Big Differences Across School Types in Student Chars</vt:lpstr>
      <vt:lpstr>College Student Age</vt:lpstr>
      <vt:lpstr>The Homecoming of American College Women: The Reversal of the College Gender Gap</vt:lpstr>
      <vt:lpstr>Gender and College</vt:lpstr>
      <vt:lpstr>Preparation</vt:lpstr>
      <vt:lpstr>Predictors of graduation</vt:lpstr>
      <vt:lpstr>How different is it across the SES distribution?</vt:lpstr>
      <vt:lpstr>What could be driving this?</vt:lpstr>
      <vt:lpstr>Fraction of Women who expected to be “at work” at age 35</vt:lpstr>
      <vt:lpstr>Enormous transformation of labor market for women</vt:lpstr>
      <vt:lpstr>Why the reversal?</vt:lpstr>
      <vt:lpstr>HS Graduation</vt:lpstr>
      <vt:lpstr>Family Disadvantage and the Gender Gap in Behavioral and Educational Outcomes</vt:lpstr>
      <vt:lpstr>Setting/Data</vt:lpstr>
      <vt:lpstr>Gender Gaps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Kaveh Majlesi</dc:creator>
  <cp:lastModifiedBy>Denning, Jeff</cp:lastModifiedBy>
  <cp:revision>2380</cp:revision>
  <cp:lastPrinted>2025-03-13T20:39:03Z</cp:lastPrinted>
  <dcterms:created xsi:type="dcterms:W3CDTF">2014-11-26T19:06:03Z</dcterms:created>
  <dcterms:modified xsi:type="dcterms:W3CDTF">2026-09-08T16:31:12Z</dcterms:modified>
</cp:coreProperties>
</file>