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83" r:id="rId3"/>
    <p:sldId id="272" r:id="rId4"/>
    <p:sldId id="284" r:id="rId5"/>
    <p:sldId id="287" r:id="rId6"/>
    <p:sldId id="286" r:id="rId7"/>
    <p:sldId id="285" r:id="rId8"/>
    <p:sldId id="289" r:id="rId9"/>
    <p:sldId id="288" r:id="rId10"/>
    <p:sldId id="292" r:id="rId11"/>
    <p:sldId id="291" r:id="rId12"/>
    <p:sldId id="294" r:id="rId13"/>
    <p:sldId id="29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F48"/>
    <a:srgbClr val="BF5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425"/>
    <p:restoredTop sz="94716"/>
  </p:normalViewPr>
  <p:slideViewPr>
    <p:cSldViewPr snapToGrid="0">
      <p:cViewPr varScale="1">
        <p:scale>
          <a:sx n="100" d="100"/>
          <a:sy n="100" d="100"/>
        </p:scale>
        <p:origin x="82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B6A44-F5E1-CF78-3173-933D7136E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B4CC51-3D5C-9A09-D2E1-D01B3CD20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E83CD-ED55-380E-439E-329B84629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A4876-A033-AC07-F9D6-EFC297F25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C7C7F-BFB0-3182-44DE-4068F7532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29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B23DA-ACDD-2C73-0B92-9525F5136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06C20B-ADA3-2BDA-D861-9C28EEF96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EDCBB-7971-F927-82C7-C595C2593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4D992-5933-3AB8-994B-D77E32EDD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4ED47-E5C2-83A9-5E26-1FCC863C2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62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C165DB-93C7-A6E4-7547-A765352DF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EB5793-76CA-F29C-A4DE-F80C598602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97B71-C464-28D9-D7D1-087F17C5E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0BE47-EBF0-BF95-9648-E67134BCD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336B2-E8E9-4419-B31B-559A1D897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48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3C7D7-B501-EE40-2C71-2C432E355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1646D-9015-61BD-CE00-FDBAD5644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B8842-1DD1-3F0C-6AAD-F5BF388D5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67EC-23FB-E328-27E2-A77236E8F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D9DA2-A05B-C279-BCCD-5C85682E0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2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27458-9F65-179B-7C87-7838A5936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A5CB08-7E90-D9FD-D7A3-6F643E9CF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28BE3-3CB2-06C5-AF95-83FD92AEC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29A56-604A-3026-1A4C-F2062547B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5772B-AEA7-F409-706C-70B18FB4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988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ACB6E-B38F-1D04-664B-D1964E1AE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B27C1-02D3-B9D6-AEB2-1DEB6018E2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E05EE-1E6D-EEBC-E3D1-40C80BB8D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8F2DB-9E13-21AC-FDDD-F29FB6F1B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5114F1-6729-F42D-81D1-7B88FE915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343BE-170C-4DEC-B204-6615A1DFB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528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54DCD-47BB-B031-2CEA-95B3A5E5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396DA-4294-9D21-03F2-DEECC599E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003FFF-F7AC-6393-4413-915528389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5B1D93-1D07-63B3-9250-C2E115D64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D470A-02ED-D1E8-3C9C-A7220779BC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1913B6-8147-ABF0-8C3D-3E5EBD768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5B9D7F-2CB4-D5E2-BE12-CE8774692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F9FDAD-7595-163B-697B-FAECA6878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974AE-1EC2-1023-79E6-6878E4428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AF4F49-2154-9C35-CEE9-694F04340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965CA-5BB7-58DE-BB32-5A09656CA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3856E2-59AE-492F-BF58-616A2CC23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6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4B0F25-DF29-DE79-C0DB-C7F714DE2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DAD825-DBAF-0AB2-2A4A-0C79349AD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4608E-07D2-90BE-7866-032BECAC2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0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B88ED-0A39-A220-1ED4-E49F9E16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32BFD-81E0-B070-3C6E-98C394FC7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3DDF3-7569-F8B5-8A5A-51EF5A4FF3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CA082D-E7B3-9840-8D0C-D2B83110B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873C1-2F18-0470-271F-EECB73470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077E9-4356-5134-F920-28C83E8EA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99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6292F-562B-5084-4737-89C1C1755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BF1D08-2E5B-9148-72C9-76C270442A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86BD04-8C76-8AC3-87D7-FF1C64A98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26109D-C0E5-5F21-F6F3-D975D6C0C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F2658B-4716-18CF-C24B-4AFCBECDF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CB3864-35D9-0CAD-963E-F15992456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22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55C4C5-48A9-FD5E-AB96-5B77B114C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7080B8-C529-4FB3-EB6D-EF2941808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8BB94-2E7F-71B3-0172-EF1B6CDC82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9D441C-2A8C-534E-8DB3-98D1843D58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49DDA-3064-C9C1-6325-8A53214EA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60C16-86E8-3520-E84F-E7003D8A5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8A1CDC-379B-B246-A0F0-53EA3EF1C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1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132309-C9D4-59C1-7878-FAD3F8798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946896F-9B29-63CA-7161-C95ED6FA7070}"/>
              </a:ext>
            </a:extLst>
          </p:cNvPr>
          <p:cNvCxnSpPr>
            <a:cxnSpLocks/>
          </p:cNvCxnSpPr>
          <p:nvPr/>
        </p:nvCxnSpPr>
        <p:spPr>
          <a:xfrm>
            <a:off x="682438" y="4216771"/>
            <a:ext cx="849742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9E85702F-FD21-EB86-ABA1-56CA7EAFBC6C}"/>
              </a:ext>
            </a:extLst>
          </p:cNvPr>
          <p:cNvSpPr txBox="1">
            <a:spLocks/>
          </p:cNvSpPr>
          <p:nvPr/>
        </p:nvSpPr>
        <p:spPr>
          <a:xfrm>
            <a:off x="490384" y="5657850"/>
            <a:ext cx="7886700" cy="6798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50000"/>
              </a:lnSpc>
              <a:spcAft>
                <a:spcPts val="0"/>
              </a:spcAft>
            </a:pPr>
            <a:r>
              <a:rPr lang="en-US" sz="1800" b="1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Jeff Denning</a:t>
            </a:r>
          </a:p>
          <a:p>
            <a:pPr fontAlgn="auto">
              <a:lnSpc>
                <a:spcPct val="50000"/>
              </a:lnSpc>
              <a:spcAft>
                <a:spcPts val="0"/>
              </a:spcAft>
            </a:pPr>
            <a:endParaRPr lang="en-US" sz="1800" b="1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F8698692-3E3D-8177-327D-000C3C54F685}"/>
              </a:ext>
            </a:extLst>
          </p:cNvPr>
          <p:cNvSpPr txBox="1">
            <a:spLocks/>
          </p:cNvSpPr>
          <p:nvPr/>
        </p:nvSpPr>
        <p:spPr>
          <a:xfrm>
            <a:off x="548640" y="520283"/>
            <a:ext cx="7828444" cy="389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400" b="1" cap="all" baseline="0" dirty="0">
                <a:latin typeface="Arial Black" panose="020B0604020202020204" pitchFamily="34" charset="0"/>
                <a:cs typeface="Arial Black" panose="020B0604020202020204" pitchFamily="34" charset="0"/>
              </a:rPr>
              <a:t>Month </a:t>
            </a:r>
            <a:r>
              <a:rPr lang="en-US" sz="2400" b="1" cap="all" dirty="0">
                <a:latin typeface="Arial Black" panose="020B0604020202020204" pitchFamily="34" charset="0"/>
                <a:cs typeface="Arial Black" panose="020B0604020202020204" pitchFamily="34" charset="0"/>
              </a:rPr>
              <a:t>20XX</a:t>
            </a:r>
            <a:endParaRPr lang="en-US" sz="24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Title Placeholder 7">
            <a:extLst>
              <a:ext uri="{FF2B5EF4-FFF2-40B4-BE49-F238E27FC236}">
                <a16:creationId xmlns:a16="http://schemas.microsoft.com/office/drawing/2014/main" id="{730E73B9-6883-D51E-A602-FCE2B5DD0ADD}"/>
              </a:ext>
            </a:extLst>
          </p:cNvPr>
          <p:cNvSpPr txBox="1">
            <a:spLocks/>
          </p:cNvSpPr>
          <p:nvPr/>
        </p:nvSpPr>
        <p:spPr>
          <a:xfrm>
            <a:off x="580029" y="1558735"/>
            <a:ext cx="10249334" cy="257175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6000" dirty="0" err="1">
                <a:latin typeface="Arial Black" panose="020B0604020202020204" pitchFamily="34" charset="0"/>
                <a:cs typeface="Arial Black" panose="020B0604020202020204" pitchFamily="34" charset="0"/>
              </a:rPr>
              <a:t>Signalling</a:t>
            </a:r>
            <a:r>
              <a:rPr lang="en-US" sz="6000" dirty="0">
                <a:latin typeface="Arial Black" panose="020B0604020202020204" pitchFamily="34" charset="0"/>
                <a:cs typeface="Arial Black" panose="020B0604020202020204" pitchFamily="34" charset="0"/>
              </a:rPr>
              <a:t> vs Human Capital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FCEC114-6430-C5A7-A08D-12F712AC9CDF}"/>
              </a:ext>
            </a:extLst>
          </p:cNvPr>
          <p:cNvSpPr txBox="1">
            <a:spLocks/>
          </p:cNvSpPr>
          <p:nvPr/>
        </p:nvSpPr>
        <p:spPr>
          <a:xfrm>
            <a:off x="548640" y="4373657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*The* most important debate in Economics of Education</a:t>
            </a:r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D6FCD882-3C8D-24F5-6E4F-9864EDCDA0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241" y="100907"/>
            <a:ext cx="5156498" cy="187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7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D49781-8253-2616-B5D1-700067B5E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2ED1CB2-C522-B736-FBCF-F25B46B711D2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49AC26CA-1624-E54E-64FD-B206038DD5EB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485A61D-6157-66EE-0023-3A3D349375F9}"/>
              </a:ext>
            </a:extLst>
          </p:cNvPr>
          <p:cNvSpPr txBox="1">
            <a:spLocks/>
          </p:cNvSpPr>
          <p:nvPr/>
        </p:nvSpPr>
        <p:spPr>
          <a:xfrm>
            <a:off x="311087" y="1853108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Andes, top university in Colombia reduced coursework for their degree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Econ and Business, they got rid of required courses (after students had already decided to enroll)</a:t>
            </a:r>
            <a:b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solidFill>
                <a:srgbClr val="BF5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855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789122-0EF8-E80D-17CA-AE9A465BF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6686500-3D7D-EDD4-6AE5-BE51C7F11AAB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0EA70FBA-B654-A63E-AB84-E10BC366C17A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changed?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3E620C-5BD3-F3D7-057E-3991C7B30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67" y="1638299"/>
            <a:ext cx="5129730" cy="386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588026-1437-C2B0-A068-8DEB987AC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6623" y="1433512"/>
            <a:ext cx="54292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95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1AC38-8DF7-3C1F-2C16-69F21B277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717CCD7-0B91-6842-B1A0-582C8B6CA43F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26278A57-0AEF-B46E-660D-B6CD97040529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Win for Human Capital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CD7A5B8-55CE-BCD2-96BD-29974CCB128D}"/>
              </a:ext>
            </a:extLst>
          </p:cNvPr>
          <p:cNvSpPr txBox="1">
            <a:spLocks/>
          </p:cNvSpPr>
          <p:nvPr/>
        </p:nvSpPr>
        <p:spPr>
          <a:xfrm>
            <a:off x="311087" y="3119722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BF5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E65AC6-6027-6DA9-05D8-066F632DE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625" y="1638299"/>
            <a:ext cx="2952750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37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E03A2E-4809-53AB-2394-36B25038E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D0466CC-85D4-B3E2-3882-67523C33D2E8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673CFE60-3557-AE35-6FEC-DAC7A741B3D7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does this matter?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F3CFAB3-A667-F84D-AFF8-FAB809DBE694}"/>
              </a:ext>
            </a:extLst>
          </p:cNvPr>
          <p:cNvSpPr txBox="1">
            <a:spLocks/>
          </p:cNvSpPr>
          <p:nvPr/>
        </p:nvSpPr>
        <p:spPr>
          <a:xfrm>
            <a:off x="311087" y="1916998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world is about signaling, should the government invest in education?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implications do elite colleges have for equity in both worlds?</a:t>
            </a:r>
          </a:p>
        </p:txBody>
      </p:sp>
    </p:spTree>
    <p:extLst>
      <p:ext uri="{BB962C8B-B14F-4D97-AF65-F5344CB8AC3E}">
        <p14:creationId xmlns:p14="http://schemas.microsoft.com/office/powerpoint/2010/main" val="160883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F97E21-E38C-8710-CD93-0F8749A9C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E0FF296-1E8F-B6F7-A82C-7BC88BEBF006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7E636BC9-F2E0-D679-EE4E-FC0BB3DB7CBE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5F9E308-94D4-7CEA-64B2-105E40853B55}"/>
              </a:ext>
            </a:extLst>
          </p:cNvPr>
          <p:cNvSpPr txBox="1">
            <a:spLocks/>
          </p:cNvSpPr>
          <p:nvPr/>
        </p:nvSpPr>
        <p:spPr>
          <a:xfrm>
            <a:off x="311087" y="1758282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fact in all economies of which I’m aware: people with more education are less likely to be unemployed, earn more money, etc.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097CB22-FD54-AECB-EB35-7306C1173D22}"/>
              </a:ext>
            </a:extLst>
          </p:cNvPr>
          <p:cNvCxnSpPr>
            <a:cxnSpLocks/>
          </p:cNvCxnSpPr>
          <p:nvPr/>
        </p:nvCxnSpPr>
        <p:spPr>
          <a:xfrm>
            <a:off x="3694579" y="1276347"/>
            <a:ext cx="8497421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01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6C3037-41B8-12A9-23BE-7682AE169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A508DDC-7F40-D6AE-9E07-DF6C8BE1886E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5E08FA11-B185-72BE-4B0F-F5A28506CEF7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Human Capital?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4F45E7C-5372-E4C3-1AC6-7EE941C91F02}"/>
              </a:ext>
            </a:extLst>
          </p:cNvPr>
          <p:cNvSpPr txBox="1">
            <a:spLocks/>
          </p:cNvSpPr>
          <p:nvPr/>
        </p:nvSpPr>
        <p:spPr>
          <a:xfrm>
            <a:off x="311087" y="1900521"/>
            <a:ext cx="10854466" cy="4473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skill that is valued in the labor market.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Examples? Lebron James at basketball. Welder. HVAC Technician. 3</a:t>
            </a:r>
            <a:r>
              <a:rPr lang="en-US" sz="2400" baseline="300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Teacher. Model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all are endowed with some human capital.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acquire human capital?</a:t>
            </a:r>
          </a:p>
          <a:p>
            <a:pPr marL="1028700" lvl="1" indent="-342900"/>
            <a:r>
              <a:rPr lang="en-US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education?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bar: What is Capital?</a:t>
            </a:r>
          </a:p>
          <a:p>
            <a:pPr marL="1028700" lvl="1" indent="-342900"/>
            <a:r>
              <a:rPr lang="en-US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Bulldozer, Truck, </a:t>
            </a:r>
            <a:r>
              <a:rPr lang="en-US" dirty="0" err="1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en-US" dirty="0">
              <a:solidFill>
                <a:srgbClr val="BF5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some differences in capital versus human capital?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BF5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sz="2400" dirty="0">
              <a:solidFill>
                <a:srgbClr val="BF5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4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0042CE-4DF6-DC98-0673-8F5A0EEB3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9A3495C8-A152-F145-ED74-373ECE20AF8A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505D7AD7-F7F9-8774-840E-03D5136EC0DD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Capital vs. Capital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49F5019-65D4-FD9D-5F61-6628F9EE0E0F}"/>
              </a:ext>
            </a:extLst>
          </p:cNvPr>
          <p:cNvSpPr txBox="1">
            <a:spLocks/>
          </p:cNvSpPr>
          <p:nvPr/>
        </p:nvSpPr>
        <p:spPr>
          <a:xfrm>
            <a:off x="311087" y="1751509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Similarities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 Investment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 of Return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BF5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en-US" sz="28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be collateralized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Can’t be transferred</a:t>
            </a:r>
          </a:p>
        </p:txBody>
      </p:sp>
    </p:spTree>
    <p:extLst>
      <p:ext uri="{BB962C8B-B14F-4D97-AF65-F5344CB8AC3E}">
        <p14:creationId xmlns:p14="http://schemas.microsoft.com/office/powerpoint/2010/main" val="2573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742005-536C-6689-99EA-12A06EFFD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82CA491-616E-4EDE-A3EF-E2A3E35189C7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7A2009FA-A635-FF45-84CE-15A4AF2DBF54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is this Useful?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085BE09-8B5E-0AEB-99E6-857F6DD83DA5}"/>
              </a:ext>
            </a:extLst>
          </p:cNvPr>
          <p:cNvSpPr txBox="1">
            <a:spLocks/>
          </p:cNvSpPr>
          <p:nvPr/>
        </p:nvSpPr>
        <p:spPr>
          <a:xfrm>
            <a:off x="311087" y="1900522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simple model for educational benefit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do you go to school?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the benefits of another year of schooling exceed the costs</a:t>
            </a:r>
          </a:p>
        </p:txBody>
      </p:sp>
    </p:spTree>
    <p:extLst>
      <p:ext uri="{BB962C8B-B14F-4D97-AF65-F5344CB8AC3E}">
        <p14:creationId xmlns:p14="http://schemas.microsoft.com/office/powerpoint/2010/main" val="33675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823FCD-E8E7-52B6-19CF-BACA2331F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11E22F-2A0D-FE5D-02EF-3A7C9711F129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C1544A53-BC85-950F-641A-7BD1FFDDF7DB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 err="1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Signalling</a:t>
            </a:r>
            <a:endParaRPr lang="en-US" sz="4000" cap="none" dirty="0">
              <a:solidFill>
                <a:srgbClr val="BF5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5DAF94C-A53D-D984-608B-B7414D7C1FC8}"/>
              </a:ext>
            </a:extLst>
          </p:cNvPr>
          <p:cNvSpPr txBox="1">
            <a:spLocks/>
          </p:cNvSpPr>
          <p:nvPr/>
        </p:nvSpPr>
        <p:spPr>
          <a:xfrm>
            <a:off x="311087" y="1737962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Spence 1973, “Job Market </a:t>
            </a:r>
            <a:r>
              <a:rPr lang="en-US" sz="2400" dirty="0" err="1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Signalling</a:t>
            </a: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is the classic reference on job market </a:t>
            </a:r>
            <a:r>
              <a:rPr lang="en-US" sz="2400" dirty="0" err="1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signalling</a:t>
            </a:r>
            <a:endParaRPr lang="en-US" sz="2400" dirty="0">
              <a:solidFill>
                <a:srgbClr val="BF5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won a Nobel prize for his work, which was largely given for this paper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model is radically different in mechanisms but quite similar in empirical content—people with more education make more money</a:t>
            </a:r>
          </a:p>
        </p:txBody>
      </p:sp>
    </p:spTree>
    <p:extLst>
      <p:ext uri="{BB962C8B-B14F-4D97-AF65-F5344CB8AC3E}">
        <p14:creationId xmlns:p14="http://schemas.microsoft.com/office/powerpoint/2010/main" val="661669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E0EC08-2503-A0F2-0D16-7B2CDA484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E40EE96-CF38-57DF-E0D6-CFBEFBAC05F0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B03311A4-F87D-3E42-BA88-7EB8D773D20C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FE7CEB3-4D12-AB06-9C3B-866B439CF3D4}"/>
              </a:ext>
            </a:extLst>
          </p:cNvPr>
          <p:cNvSpPr txBox="1">
            <a:spLocks/>
          </p:cNvSpPr>
          <p:nvPr/>
        </p:nvSpPr>
        <p:spPr>
          <a:xfrm>
            <a:off x="311087" y="1812469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Schooling is worthless but hard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productive workers find schooling easier (less costly to acquire)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gets schooling in this case?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productive workers do and the less productive do not</a:t>
            </a:r>
          </a:p>
        </p:txBody>
      </p:sp>
    </p:spTree>
    <p:extLst>
      <p:ext uri="{BB962C8B-B14F-4D97-AF65-F5344CB8AC3E}">
        <p14:creationId xmlns:p14="http://schemas.microsoft.com/office/powerpoint/2010/main" val="362116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FA6805-C0ED-3951-36CB-1D6CE0605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14445A2-74A4-2F46-179B-05984B514E28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4FDDD669-2EF3-E9E3-92B9-1A649CBD415E}"/>
              </a:ext>
            </a:extLst>
          </p:cNvPr>
          <p:cNvSpPr txBox="1">
            <a:spLocks/>
          </p:cNvSpPr>
          <p:nvPr/>
        </p:nvSpPr>
        <p:spPr>
          <a:xfrm>
            <a:off x="311087" y="905432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could you test?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D4DE425-8EC8-C856-7A51-2FE4C7D4D9D1}"/>
              </a:ext>
            </a:extLst>
          </p:cNvPr>
          <p:cNvSpPr txBox="1">
            <a:spLocks/>
          </p:cNvSpPr>
          <p:nvPr/>
        </p:nvSpPr>
        <p:spPr>
          <a:xfrm>
            <a:off x="311087" y="1846335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BF5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575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782BF-E697-E900-8F61-622D3B856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EBCCD3C-0457-FB52-26C8-A83CA7590C8A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1148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400" dirty="0">
              <a:latin typeface="BentonSans Regular" panose="02000503040000020004" pitchFamily="2" charset="0"/>
            </a:endParaRPr>
          </a:p>
        </p:txBody>
      </p:sp>
      <p:sp>
        <p:nvSpPr>
          <p:cNvPr id="3" name="Title Placeholder 7">
            <a:extLst>
              <a:ext uri="{FF2B5EF4-FFF2-40B4-BE49-F238E27FC236}">
                <a16:creationId xmlns:a16="http://schemas.microsoft.com/office/drawing/2014/main" id="{310E595B-36B5-AB44-7091-21B2558DACD3}"/>
              </a:ext>
            </a:extLst>
          </p:cNvPr>
          <p:cNvSpPr txBox="1">
            <a:spLocks/>
          </p:cNvSpPr>
          <p:nvPr/>
        </p:nvSpPr>
        <p:spPr>
          <a:xfrm>
            <a:off x="311087" y="896470"/>
            <a:ext cx="10249334" cy="7418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4000" cap="none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could you test?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DFF3F79-C231-E762-DFC4-4FBEED7A0979}"/>
              </a:ext>
            </a:extLst>
          </p:cNvPr>
          <p:cNvSpPr txBox="1">
            <a:spLocks/>
          </p:cNvSpPr>
          <p:nvPr/>
        </p:nvSpPr>
        <p:spPr>
          <a:xfrm>
            <a:off x="311087" y="2042833"/>
            <a:ext cx="10854466" cy="227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signal the same, vary the human capital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 or less in your degree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human capital the same, vary the signal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Randomly give out degrees</a:t>
            </a:r>
          </a:p>
        </p:txBody>
      </p:sp>
    </p:spTree>
    <p:extLst>
      <p:ext uri="{BB962C8B-B14F-4D97-AF65-F5344CB8AC3E}">
        <p14:creationId xmlns:p14="http://schemas.microsoft.com/office/powerpoint/2010/main" val="3862673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BJ_Powerpoint_Template" id="{3D017311-F33B-264E-B6F4-E582CD26E848}" vid="{C3CF3B43-2C69-3F43-B5C0-DF2714973FF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4564</TotalTime>
  <Words>371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Arial Black</vt:lpstr>
      <vt:lpstr>BentonSans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Basham, Heather R</dc:creator>
  <cp:lastModifiedBy>Denning, Jeff</cp:lastModifiedBy>
  <cp:revision>8</cp:revision>
  <dcterms:created xsi:type="dcterms:W3CDTF">2025-08-05T16:54:13Z</dcterms:created>
  <dcterms:modified xsi:type="dcterms:W3CDTF">2026-09-01T15:39:40Z</dcterms:modified>
</cp:coreProperties>
</file>