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9" r:id="rId1"/>
    <p:sldMasterId id="2147483659" r:id="rId2"/>
    <p:sldMasterId id="2147483669" r:id="rId3"/>
  </p:sldMasterIdLst>
  <p:notesMasterIdLst>
    <p:notesMasterId r:id="rId17"/>
  </p:notesMasterIdLst>
  <p:handoutMasterIdLst>
    <p:handoutMasterId r:id="rId18"/>
  </p:handoutMasterIdLst>
  <p:sldIdLst>
    <p:sldId id="714" r:id="rId4"/>
    <p:sldId id="725" r:id="rId5"/>
    <p:sldId id="726" r:id="rId6"/>
    <p:sldId id="727" r:id="rId7"/>
    <p:sldId id="728" r:id="rId8"/>
    <p:sldId id="729" r:id="rId9"/>
    <p:sldId id="730" r:id="rId10"/>
    <p:sldId id="731" r:id="rId11"/>
    <p:sldId id="732" r:id="rId12"/>
    <p:sldId id="733" r:id="rId13"/>
    <p:sldId id="734" r:id="rId14"/>
    <p:sldId id="735" r:id="rId15"/>
    <p:sldId id="736" r:id="rId16"/>
  </p:sldIdLst>
  <p:sldSz cx="9144000" cy="5143500" type="screen16x9"/>
  <p:notesSz cx="6858000" cy="93138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Untitled Section" id="{3540F3E4-3A56-594D-A98C-62123F4F527F}">
          <p14:sldIdLst>
            <p14:sldId id="714"/>
            <p14:sldId id="725"/>
            <p14:sldId id="726"/>
            <p14:sldId id="727"/>
            <p14:sldId id="728"/>
            <p14:sldId id="729"/>
            <p14:sldId id="730"/>
            <p14:sldId id="731"/>
            <p14:sldId id="732"/>
            <p14:sldId id="733"/>
            <p14:sldId id="734"/>
            <p14:sldId id="735"/>
            <p14:sldId id="7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bw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5700"/>
    <a:srgbClr val="C6531F"/>
    <a:srgbClr val="C01338"/>
    <a:srgbClr val="C00000"/>
    <a:srgbClr val="79C82A"/>
    <a:srgbClr val="DE7E7A"/>
    <a:srgbClr val="D61C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01" autoAdjust="0"/>
    <p:restoredTop sz="90909" autoAdjust="0"/>
  </p:normalViewPr>
  <p:slideViewPr>
    <p:cSldViewPr>
      <p:cViewPr varScale="1">
        <p:scale>
          <a:sx n="146" d="100"/>
          <a:sy n="146" d="100"/>
        </p:scale>
        <p:origin x="619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4152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02F732A-9F54-BA36-EBCD-F5807A68D2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5FFAD-38D2-9280-A73F-6405C5F2FB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24419-B22E-4B5D-B1AA-CBBDB992FF5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3E40A0-63A9-C8CB-2D0C-8E5C36B49C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7138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B63FB7-ADCD-8A80-F468-63FE235485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47138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DC7C2-20C2-434F-A513-CFF0AB6BC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22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2" tIns="45666" rIns="91332" bIns="4566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2" tIns="45666" rIns="91332" bIns="4566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ヒラギノ角ゴ Pro W3"/>
              </a:defRPr>
            </a:lvl1pPr>
          </a:lstStyle>
          <a:p>
            <a:pPr>
              <a:defRPr/>
            </a:pPr>
            <a:fld id="{F6FD56A5-6355-4B13-B783-7CC5477550B3}" type="datetimeFigureOut">
              <a:rPr lang="en-US"/>
              <a:pPr>
                <a:defRPr/>
              </a:pPr>
              <a:t>8/25/2026</a:t>
            </a:fld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025" y="700088"/>
            <a:ext cx="62039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24085"/>
            <a:ext cx="5486400" cy="419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2" tIns="45666" rIns="91332" bIns="456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6554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2" tIns="45666" rIns="91332" bIns="4566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46554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2" tIns="45666" rIns="91332" bIns="4566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ヒラギノ角ゴ Pro W3"/>
              </a:defRPr>
            </a:lvl1pPr>
          </a:lstStyle>
          <a:p>
            <a:pPr>
              <a:defRPr/>
            </a:pPr>
            <a:fld id="{6E074355-CE0D-4C68-A6CB-C364ED71B3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97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074355-CE0D-4C68-A6CB-C364ED71B33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11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343"/>
            <a:ext cx="7772400" cy="110299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6133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82496"/>
            <a:ext cx="4038600" cy="3108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82496"/>
            <a:ext cx="4038600" cy="3108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04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0688" y="641510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575050" y="920884"/>
            <a:ext cx="5111750" cy="40511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688" y="1601629"/>
            <a:ext cx="3008313" cy="31418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9021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2288" y="3829050"/>
            <a:ext cx="5486400" cy="4257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254817"/>
            <a:ext cx="5486400" cy="6029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6708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2496"/>
            <a:ext cx="8229600" cy="29489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78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/>
                </a:solidFill>
                <a:latin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5988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82496"/>
            <a:ext cx="4038600" cy="3017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82496"/>
            <a:ext cx="4038600" cy="3017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675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688" y="641510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20884"/>
            <a:ext cx="5111750" cy="40511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688" y="1601629"/>
            <a:ext cx="3008313" cy="31418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6964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829050"/>
            <a:ext cx="5486400" cy="4257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254817"/>
            <a:ext cx="5486400" cy="6029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138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9085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57250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2496"/>
            <a:ext cx="8229600" cy="2914650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750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/>
                </a:solidFill>
                <a:latin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15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95300" y="1200150"/>
            <a:ext cx="7886700" cy="175260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/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headline here</a:t>
            </a:r>
            <a:br>
              <a:rPr lang="en-US" dirty="0"/>
            </a:br>
            <a:r>
              <a:rPr lang="en-US" dirty="0"/>
              <a:t>up to 3 lines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95300" y="3333749"/>
            <a:ext cx="7886700" cy="457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Insert your subtitle or any additional description text here up to</a:t>
            </a:r>
            <a:br>
              <a:rPr lang="en-US" dirty="0"/>
            </a:br>
            <a:r>
              <a:rPr lang="en-US" dirty="0"/>
              <a:t>two lines of text or you can delete this text box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628650" y="3105150"/>
            <a:ext cx="56197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9"/>
          <p:cNvSpPr txBox="1">
            <a:spLocks/>
          </p:cNvSpPr>
          <p:nvPr userDrawn="1"/>
        </p:nvSpPr>
        <p:spPr>
          <a:xfrm>
            <a:off x="490384" y="4171949"/>
            <a:ext cx="7886700" cy="4572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50000"/>
              </a:lnSpc>
              <a:spcAft>
                <a:spcPts val="0"/>
              </a:spcAft>
            </a:pPr>
            <a:r>
              <a:rPr lang="en-US" sz="1050" b="0" i="0" cap="all" baseline="0" dirty="0">
                <a:latin typeface="Arial Black" charset="0"/>
              </a:rPr>
              <a:t>Presenter or speaker name</a:t>
            </a:r>
          </a:p>
          <a:p>
            <a:pPr fontAlgn="auto">
              <a:lnSpc>
                <a:spcPct val="30000"/>
              </a:lnSpc>
              <a:spcAft>
                <a:spcPts val="0"/>
              </a:spcAft>
            </a:pPr>
            <a:r>
              <a:rPr lang="en-US" sz="1050" dirty="0"/>
              <a:t>Position/Role,</a:t>
            </a:r>
            <a:r>
              <a:rPr lang="en-US" sz="1050" baseline="0" dirty="0"/>
              <a:t> The University of Texas at Austin</a:t>
            </a:r>
            <a:endParaRPr lang="en-US" sz="1050" dirty="0"/>
          </a:p>
        </p:txBody>
      </p:sp>
      <p:sp>
        <p:nvSpPr>
          <p:cNvPr id="16" name="Text Placeholder 9"/>
          <p:cNvSpPr txBox="1">
            <a:spLocks/>
          </p:cNvSpPr>
          <p:nvPr userDrawn="1"/>
        </p:nvSpPr>
        <p:spPr>
          <a:xfrm>
            <a:off x="548640" y="457200"/>
            <a:ext cx="7828444" cy="389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200" b="0" i="0" cap="all" baseline="0" dirty="0">
                <a:latin typeface="Arial Black" charset="0"/>
              </a:rPr>
              <a:t>Month 20xx</a:t>
            </a:r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150332291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800" b="1" i="0" kern="800" cap="all" normalizeH="0" baseline="0">
          <a:solidFill>
            <a:schemeClr val="bg1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400" b="0" i="0" kern="1200" baseline="0">
          <a:solidFill>
            <a:schemeClr val="bg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80210"/>
            <a:ext cx="8229600" cy="2948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82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7" r:id="rId5"/>
    <p:sldLayoutId id="2147483668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bg2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2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2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2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2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2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9972"/>
            <a:ext cx="8229600" cy="291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163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7" r:id="rId5"/>
    <p:sldLayoutId id="2147483678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628650" y="3105150"/>
            <a:ext cx="5619750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9"/>
          <p:cNvSpPr txBox="1">
            <a:spLocks/>
          </p:cNvSpPr>
          <p:nvPr/>
        </p:nvSpPr>
        <p:spPr>
          <a:xfrm>
            <a:off x="548640" y="4114800"/>
            <a:ext cx="7886700" cy="4572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50000"/>
              </a:lnSpc>
              <a:spcAft>
                <a:spcPts val="0"/>
              </a:spcAft>
            </a:pPr>
            <a:r>
              <a:rPr lang="en-US" sz="1050" b="0" i="0" cap="all" baseline="0" dirty="0">
                <a:solidFill>
                  <a:srgbClr val="BF5700"/>
                </a:solidFill>
                <a:latin typeface="Arial Black" charset="0"/>
              </a:rPr>
              <a:t>Jeff Denning</a:t>
            </a:r>
          </a:p>
          <a:p>
            <a:pPr fontAlgn="auto">
              <a:lnSpc>
                <a:spcPct val="30000"/>
              </a:lnSpc>
              <a:spcAft>
                <a:spcPts val="0"/>
              </a:spcAft>
            </a:pPr>
            <a:r>
              <a:rPr lang="en-US" sz="1050" dirty="0">
                <a:solidFill>
                  <a:srgbClr val="BF5700"/>
                </a:solidFill>
              </a:rPr>
              <a:t>Associate Professor, LBJ School &amp; ELP, The University of Texas at Austin</a:t>
            </a:r>
          </a:p>
        </p:txBody>
      </p:sp>
      <p:sp>
        <p:nvSpPr>
          <p:cNvPr id="12" name="Text Placeholder 9"/>
          <p:cNvSpPr txBox="1">
            <a:spLocks/>
          </p:cNvSpPr>
          <p:nvPr/>
        </p:nvSpPr>
        <p:spPr>
          <a:xfrm>
            <a:off x="548640" y="457200"/>
            <a:ext cx="7828444" cy="389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200" b="0" i="0" cap="all" baseline="0" dirty="0">
                <a:solidFill>
                  <a:srgbClr val="BF5700"/>
                </a:solidFill>
                <a:latin typeface="Arial Black" charset="0"/>
              </a:rPr>
              <a:t>ELP 390G</a:t>
            </a:r>
            <a:endParaRPr lang="en-US" sz="1200" b="0" dirty="0">
              <a:solidFill>
                <a:srgbClr val="BF5700"/>
              </a:solidFill>
            </a:endParaRPr>
          </a:p>
        </p:txBody>
      </p:sp>
      <p:sp>
        <p:nvSpPr>
          <p:cNvPr id="13" name="Title Placeholder 7"/>
          <p:cNvSpPr txBox="1">
            <a:spLocks/>
          </p:cNvSpPr>
          <p:nvPr/>
        </p:nvSpPr>
        <p:spPr>
          <a:xfrm>
            <a:off x="502920" y="1200150"/>
            <a:ext cx="7886700" cy="175260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400" dirty="0">
                <a:solidFill>
                  <a:srgbClr val="BF5700"/>
                </a:solidFill>
              </a:rPr>
              <a:t>The Math You Will Need</a:t>
            </a:r>
          </a:p>
        </p:txBody>
      </p:sp>
      <p:sp>
        <p:nvSpPr>
          <p:cNvPr id="15" name="Text Placeholder 9"/>
          <p:cNvSpPr txBox="1">
            <a:spLocks/>
          </p:cNvSpPr>
          <p:nvPr/>
        </p:nvSpPr>
        <p:spPr>
          <a:xfrm>
            <a:off x="548640" y="3333750"/>
            <a:ext cx="7886700" cy="457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dirty="0">
                <a:solidFill>
                  <a:srgbClr val="BF5700"/>
                </a:solidFill>
              </a:rPr>
              <a:t>A short algebra refresher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699" y="320040"/>
            <a:ext cx="1877397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05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Skill 3: Drawing the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900"/>
              <a:t>Two points are enough. Find two, connect them, extend.</a:t>
            </a:r>
          </a:p>
          <a:p>
            <a:r>
              <a:rPr sz="1900"/>
              <a:t>The easy pair is the intercept, where x = 0, and whatever round number falls out</a:t>
            </a:r>
          </a:p>
          <a:p>
            <a:r>
              <a:rPr sz="1900"/>
              <a:t>y = 10 - x runs through (0, 10) and (10, 0)</a:t>
            </a:r>
          </a:p>
          <a:p>
            <a:r>
              <a:rPr sz="1900"/>
              <a:t>y = x runs through (0, 0) and (10, 10)</a:t>
            </a:r>
          </a:p>
          <a:p>
            <a:r>
              <a:rPr sz="1900"/>
              <a:t>Or start at the intercept and step: over 1, up or down by the slope.</a:t>
            </a:r>
          </a:p>
          <a:p>
            <a:r>
              <a:rPr sz="1900"/>
              <a:t>Label both axes and both lines.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Two Lines on One 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2496"/>
            <a:ext cx="3840480" cy="2916936"/>
          </a:xfrm>
        </p:spPr>
        <p:txBody>
          <a:bodyPr wrap="square"/>
          <a:lstStyle/>
          <a:p>
            <a:r>
              <a:rPr sz="1800"/>
              <a:t>y = 10 - x</a:t>
            </a:r>
          </a:p>
          <a:p>
            <a:r>
              <a:rPr sz="1800"/>
              <a:t>y = x</a:t>
            </a:r>
          </a:p>
          <a:p>
            <a:r>
              <a:rPr sz="1800"/>
              <a:t>They meet at x = 5, y = 5</a:t>
            </a:r>
          </a:p>
          <a:p>
            <a:r>
              <a:rPr sz="1800"/>
              <a:t>Same answer we got by algebra two slides ago</a:t>
            </a:r>
          </a:p>
        </p:txBody>
      </p:sp>
      <p:cxnSp>
        <p:nvCxnSpPr>
          <p:cNvPr id="4" name="Connector 3"/>
          <p:cNvCxnSpPr/>
          <p:nvPr/>
        </p:nvCxnSpPr>
        <p:spPr>
          <a:xfrm flipV="1">
            <a:off x="5212080" y="1783080"/>
            <a:ext cx="0" cy="2560320"/>
          </a:xfrm>
          <a:prstGeom prst="line">
            <a:avLst/>
          </a:prstGeom>
          <a:ln w="19050">
            <a:solidFill>
              <a:srgbClr val="333F4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212080" y="4343400"/>
            <a:ext cx="3291840" cy="0"/>
          </a:xfrm>
          <a:prstGeom prst="line">
            <a:avLst/>
          </a:prstGeom>
          <a:ln w="19050">
            <a:solidFill>
              <a:srgbClr val="333F4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5212080" y="3200400"/>
            <a:ext cx="1508760" cy="0"/>
          </a:xfrm>
          <a:prstGeom prst="line">
            <a:avLst/>
          </a:prstGeom>
          <a:ln w="12700">
            <a:solidFill>
              <a:srgbClr val="9CADB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6720840" y="3200400"/>
            <a:ext cx="0" cy="1143000"/>
          </a:xfrm>
          <a:prstGeom prst="line">
            <a:avLst/>
          </a:prstGeom>
          <a:ln w="12700">
            <a:solidFill>
              <a:srgbClr val="9CADB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5212080" y="2057400"/>
            <a:ext cx="3017520" cy="2286000"/>
          </a:xfrm>
          <a:prstGeom prst="line">
            <a:avLst/>
          </a:prstGeom>
          <a:ln w="28575">
            <a:solidFill>
              <a:srgbClr val="005F8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5212080" y="2057400"/>
            <a:ext cx="3017520" cy="2286000"/>
          </a:xfrm>
          <a:prstGeom prst="line">
            <a:avLst/>
          </a:prstGeom>
          <a:ln w="28575">
            <a:solidFill>
              <a:srgbClr val="BF57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661404" y="3140964"/>
            <a:ext cx="118872" cy="118872"/>
          </a:xfrm>
          <a:prstGeom prst="ellipse">
            <a:avLst/>
          </a:prstGeom>
          <a:solidFill>
            <a:srgbClr val="333F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956048" y="1783080"/>
            <a:ext cx="22860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r>
              <a:rPr sz="1300" b="1">
                <a:solidFill>
                  <a:srgbClr val="333F48"/>
                </a:solidFill>
              </a:rPr>
              <a:t>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49640" y="4325112"/>
            <a:ext cx="22860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300" b="1">
                <a:solidFill>
                  <a:srgbClr val="333F48"/>
                </a:solidFill>
              </a:rPr>
              <a:t>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86600" y="4041648"/>
            <a:ext cx="109728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005F86"/>
                </a:solidFill>
              </a:rPr>
              <a:t>y = 10 - 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35240" y="1874519"/>
            <a:ext cx="109728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BF5700"/>
                </a:solidFill>
              </a:rPr>
              <a:t>y = 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56048" y="3200400"/>
            <a:ext cx="201168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r>
              <a:rPr sz="1100" b="0">
                <a:solidFill>
                  <a:srgbClr val="333F48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20840" y="4489704"/>
            <a:ext cx="201168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0">
                <a:solidFill>
                  <a:srgbClr val="333F48"/>
                </a:solidFill>
              </a:rPr>
              <a:t>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Same Slope, Different Intercept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2000"/>
              <a:t>y = 10 - x and y = 14 - x both have slope -1</a:t>
            </a:r>
          </a:p>
          <a:p>
            <a:r>
              <a:rPr sz="2000"/>
              <a:t>They are parallel. The second sits 4 above the first everywhere, and they never meet.</a:t>
            </a:r>
          </a:p>
          <a:p>
            <a:r>
              <a:rPr sz="2000"/>
              <a:t>Change the intercept and the line shifts</a:t>
            </a:r>
          </a:p>
          <a:p>
            <a:r>
              <a:rPr sz="2000"/>
              <a:t>Change the slope and the line tilts</a:t>
            </a:r>
          </a:p>
          <a:p>
            <a:r>
              <a:rPr sz="2000"/>
              <a:t>Those are the only two things that can happen to a straight line.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Practice and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2000"/>
              <a:t>There is a practice sheet on Canvas, with a separate answer key</a:t>
            </a:r>
          </a:p>
          <a:p>
            <a:r>
              <a:rPr sz="2000"/>
              <a:t>Work it before Problem Set 1 if any of this felt rusty</a:t>
            </a:r>
          </a:p>
          <a:p>
            <a:r>
              <a:rPr sz="2000"/>
              <a:t>Office hours Wednesdays 1-4, or catch me after class</a:t>
            </a:r>
          </a:p>
          <a:p>
            <a:r>
              <a:rPr sz="2000"/>
              <a:t>If the algebra is the hard part of a problem set, tell me. I would rather know.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The Whole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2000" dirty="0"/>
              <a:t>Solve two equations that share an unknown</a:t>
            </a:r>
          </a:p>
          <a:p>
            <a:r>
              <a:rPr sz="2000" dirty="0"/>
              <a:t>Find the slope of a line, and say what it means</a:t>
            </a:r>
          </a:p>
          <a:p>
            <a:r>
              <a:rPr sz="2000" dirty="0"/>
              <a:t>Draw a straight line from its equation</a:t>
            </a:r>
          </a:p>
          <a:p>
            <a:r>
              <a:rPr sz="2000" dirty="0"/>
              <a:t>That is the list. No calculus, no statistics, no proofs.</a:t>
            </a:r>
          </a:p>
          <a:p>
            <a:r>
              <a:rPr sz="2000" dirty="0"/>
              <a:t>If it has been a while since you did algebra, </a:t>
            </a:r>
            <a:r>
              <a:rPr lang="en-US" sz="2000" dirty="0"/>
              <a:t>that is ok!</a:t>
            </a:r>
            <a:endParaRPr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Every Straight Line Is Two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900"/>
              <a:t>Write a line as  y = a + bx</a:t>
            </a:r>
          </a:p>
          <a:p>
            <a:r>
              <a:rPr sz="1900"/>
              <a:t>a is the intercept: the value of y when x = 0. It is where the line starts.</a:t>
            </a:r>
          </a:p>
          <a:p>
            <a:r>
              <a:rPr sz="1900"/>
              <a:t>b is the slope: how much y changes when x goes up by 1</a:t>
            </a:r>
          </a:p>
          <a:p>
            <a:r>
              <a:rPr sz="1900"/>
              <a:t>y = 10 - x has intercept 10 and slope -1</a:t>
            </a:r>
          </a:p>
          <a:p>
            <a:r>
              <a:rPr sz="1900"/>
              <a:t>y = 5 + 2x has intercept 5 and slope 2</a:t>
            </a:r>
          </a:p>
          <a:p>
            <a:r>
              <a:rPr sz="1900"/>
              <a:t>Two numbers, and you know the whole line.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Getting an Equation Into That Shape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900"/>
              <a:t>Not every equation shows up already solved for y. Rearrange until it is.</a:t>
            </a:r>
          </a:p>
          <a:p>
            <a:r>
              <a:rPr sz="1900"/>
              <a:t>x + y = 10   becomes   y = 10 - x</a:t>
            </a:r>
          </a:p>
          <a:p>
            <a:r>
              <a:rPr sz="1900"/>
              <a:t>2y = 8 - 4x   becomes   y = 4 - 2x</a:t>
            </a:r>
          </a:p>
          <a:p>
            <a:r>
              <a:rPr sz="1900"/>
              <a:t>y - 3x = 1   becomes   y = 1 + 3x</a:t>
            </a:r>
          </a:p>
          <a:p>
            <a:r>
              <a:rPr sz="1900"/>
              <a:t>Whatever you do to one side, do to the other. Get y alone on the left.</a:t>
            </a:r>
          </a:p>
          <a:p>
            <a:r>
              <a:rPr sz="1900"/>
              <a:t>Once it is in that shape, the slope and the intercept are just sitting there.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Skill 1: Two Equations, One 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2000"/>
              <a:t>Sometimes you have two different rules for y and you want the x where they agree</a:t>
            </a:r>
          </a:p>
          <a:p>
            <a:r>
              <a:rPr sz="2000"/>
              <a:t>At that x, both equations give the same y</a:t>
            </a:r>
          </a:p>
          <a:p>
            <a:r>
              <a:rPr sz="2000"/>
              <a:t>So set the two right-hand sides equal to each other</a:t>
            </a:r>
          </a:p>
          <a:p>
            <a:r>
              <a:rPr sz="2000"/>
              <a:t>Solve for x</a:t>
            </a:r>
          </a:p>
          <a:p>
            <a:r>
              <a:rPr sz="2000"/>
              <a:t>Then put that x back into either equation to get 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Worked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2000"/>
              <a:t>y = 10 - x        and        y = x</a:t>
            </a:r>
          </a:p>
          <a:p>
            <a:r>
              <a:rPr sz="2000"/>
              <a:t>Set them equal:  10 - x = x</a:t>
            </a:r>
          </a:p>
          <a:p>
            <a:r>
              <a:rPr sz="2000"/>
              <a:t>Add x to both sides:  10 = 2x</a:t>
            </a:r>
          </a:p>
          <a:p>
            <a:r>
              <a:rPr sz="2000"/>
              <a:t>Divide by 2:  x = 5</a:t>
            </a:r>
          </a:p>
          <a:p>
            <a:r>
              <a:rPr sz="2000"/>
              <a:t>Put x = 5 into either equation:  y = 5</a:t>
            </a:r>
          </a:p>
          <a:p>
            <a:r>
              <a:rPr sz="2000"/>
              <a:t>Check it in the other one: 10 - 5 = 5. Same answer, so you are done.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Again, With Uglier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2000"/>
              <a:t>y = 24 - 2x        and        y = 3x</a:t>
            </a:r>
          </a:p>
          <a:p>
            <a:r>
              <a:rPr sz="2000"/>
              <a:t>24 - 2x = 3x,  so  24 = 5x,  so  x = 4.8</a:t>
            </a:r>
          </a:p>
          <a:p>
            <a:r>
              <a:rPr sz="2000"/>
              <a:t>y = 3(4.8) = 14.4</a:t>
            </a:r>
          </a:p>
          <a:p>
            <a:r>
              <a:rPr sz="2000"/>
              <a:t>Check: 24 - 2(4.8) = 24 - 9.6 = 14.4. Good.</a:t>
            </a:r>
          </a:p>
          <a:p>
            <a:r>
              <a:rPr sz="2000"/>
              <a:t>Decimals are fine. Answers do not have to come out round.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Skill 2: Slope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2000"/>
              <a:t>Slope is the change in y divided by the change in x. Rise over run.</a:t>
            </a:r>
          </a:p>
          <a:p>
            <a:r>
              <a:rPr sz="2000"/>
              <a:t>Pick two points on the line, subtract, divide:  (y2 - y1) / (x2 - x1)</a:t>
            </a:r>
          </a:p>
          <a:p>
            <a:r>
              <a:rPr sz="2000"/>
              <a:t>On y = 10 - x: at x = 2, y = 8. At x = 6, y = 4.</a:t>
            </a:r>
          </a:p>
          <a:p>
            <a:r>
              <a:rPr sz="2000"/>
              <a:t>Slope = (4 - 8) / (6 - 2) = -4 / 4 = -1</a:t>
            </a:r>
          </a:p>
          <a:p>
            <a:r>
              <a:rPr sz="2000"/>
              <a:t>When the equation already reads y = a + bx, skip all that. The slope is b.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/>
              <a:t>Say the Slope Out Loud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900"/>
              <a:t>The sign tells you direction. Positive rises left to right, negative falls.</a:t>
            </a:r>
          </a:p>
          <a:p>
            <a:r>
              <a:rPr sz="1900"/>
              <a:t>The size tells you how much. Slope of -3 means: add 1 to x and y drops by 3.</a:t>
            </a:r>
          </a:p>
          <a:p>
            <a:r>
              <a:rPr sz="1900"/>
              <a:t>Bigger number, steeper line. Slope of 0 is a flat horizontal line.</a:t>
            </a:r>
          </a:p>
          <a:p>
            <a:r>
              <a:rPr sz="1900"/>
              <a:t>Say it as a sentence: when x goes up by one, y changes by b.</a:t>
            </a:r>
          </a:p>
          <a:p>
            <a:r>
              <a:rPr sz="1900"/>
              <a:t>A slope you cannot put into a sentence is a slope you have not really read.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6-9 Cover">
  <a:themeElements>
    <a:clrScheme name="UT Brand Color Palette">
      <a:dk1>
        <a:srgbClr val="BE5700"/>
      </a:dk1>
      <a:lt1>
        <a:srgbClr val="FFFFFF"/>
      </a:lt1>
      <a:dk2>
        <a:srgbClr val="D6D2C3"/>
      </a:dk2>
      <a:lt2>
        <a:srgbClr val="333F48"/>
      </a:lt2>
      <a:accent1>
        <a:srgbClr val="F7961F"/>
      </a:accent1>
      <a:accent2>
        <a:srgbClr val="FFD600"/>
      </a:accent2>
      <a:accent3>
        <a:srgbClr val="A6CC57"/>
      </a:accent3>
      <a:accent4>
        <a:srgbClr val="579C41"/>
      </a:accent4>
      <a:accent5>
        <a:srgbClr val="00A8B6"/>
      </a:accent5>
      <a:accent6>
        <a:srgbClr val="005E86"/>
      </a:accent6>
      <a:hlink>
        <a:srgbClr val="BF5700"/>
      </a:hlink>
      <a:folHlink>
        <a:srgbClr val="9CADB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6-9 Light Background">
  <a:themeElements>
    <a:clrScheme name="UT Brand Color Palette">
      <a:dk1>
        <a:srgbClr val="BE5700"/>
      </a:dk1>
      <a:lt1>
        <a:srgbClr val="FFFFFF"/>
      </a:lt1>
      <a:dk2>
        <a:srgbClr val="D6D2C3"/>
      </a:dk2>
      <a:lt2>
        <a:srgbClr val="333F48"/>
      </a:lt2>
      <a:accent1>
        <a:srgbClr val="F7961F"/>
      </a:accent1>
      <a:accent2>
        <a:srgbClr val="FFD600"/>
      </a:accent2>
      <a:accent3>
        <a:srgbClr val="A6CC57"/>
      </a:accent3>
      <a:accent4>
        <a:srgbClr val="579C41"/>
      </a:accent4>
      <a:accent5>
        <a:srgbClr val="00A8B6"/>
      </a:accent5>
      <a:accent6>
        <a:srgbClr val="005E86"/>
      </a:accent6>
      <a:hlink>
        <a:srgbClr val="BF5700"/>
      </a:hlink>
      <a:folHlink>
        <a:srgbClr val="9CAD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6-9 White Backgroud">
  <a:themeElements>
    <a:clrScheme name="UT Brand Color Palette">
      <a:dk1>
        <a:srgbClr val="BE5700"/>
      </a:dk1>
      <a:lt1>
        <a:srgbClr val="FFFFFF"/>
      </a:lt1>
      <a:dk2>
        <a:srgbClr val="D6D2C3"/>
      </a:dk2>
      <a:lt2>
        <a:srgbClr val="333F48"/>
      </a:lt2>
      <a:accent1>
        <a:srgbClr val="F7961F"/>
      </a:accent1>
      <a:accent2>
        <a:srgbClr val="FFD600"/>
      </a:accent2>
      <a:accent3>
        <a:srgbClr val="A6CC57"/>
      </a:accent3>
      <a:accent4>
        <a:srgbClr val="579C41"/>
      </a:accent4>
      <a:accent5>
        <a:srgbClr val="00A8B6"/>
      </a:accent5>
      <a:accent6>
        <a:srgbClr val="005E86"/>
      </a:accent6>
      <a:hlink>
        <a:srgbClr val="BF5700"/>
      </a:hlink>
      <a:folHlink>
        <a:srgbClr val="9CAD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5775</TotalTime>
  <Words>916</Words>
  <Application>Microsoft Office PowerPoint</Application>
  <PresentationFormat>On-screen Show (16:9)</PresentationFormat>
  <Paragraphs>86</Paragraphs>
  <Slides>13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16-9 Cover</vt:lpstr>
      <vt:lpstr>16-9 Light Background</vt:lpstr>
      <vt:lpstr>16-9 White Backgroud</vt:lpstr>
      <vt:lpstr>PowerPoint Presentation</vt:lpstr>
      <vt:lpstr>The Whole List</vt:lpstr>
      <vt:lpstr>Every Straight Line Is Two Numbers</vt:lpstr>
      <vt:lpstr>Getting an Equation Into That Shape</vt:lpstr>
      <vt:lpstr>Skill 1: Two Equations, One x</vt:lpstr>
      <vt:lpstr>Worked Example</vt:lpstr>
      <vt:lpstr>Again, With Uglier Numbers</vt:lpstr>
      <vt:lpstr>Skill 2: Slope</vt:lpstr>
      <vt:lpstr>Say the Slope Out Loud</vt:lpstr>
      <vt:lpstr>Skill 3: Drawing the Line</vt:lpstr>
      <vt:lpstr>Two Lines on One Graph</vt:lpstr>
      <vt:lpstr>Same Slope, Different Intercept</vt:lpstr>
      <vt:lpstr>Practice and Help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subject/>
  <dc:creator>University Marketing and Creative Services</dc:creator>
  <cp:keywords/>
  <dc:description/>
  <cp:lastModifiedBy>Denning, Jeff</cp:lastModifiedBy>
  <cp:revision>404</cp:revision>
  <cp:lastPrinted>2011-01-24T02:49:42Z</cp:lastPrinted>
  <dcterms:created xsi:type="dcterms:W3CDTF">2011-06-30T15:04:08Z</dcterms:created>
  <dcterms:modified xsi:type="dcterms:W3CDTF">2026-08-25T16:00:35Z</dcterms:modified>
  <cp:category/>
</cp:coreProperties>
</file>