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9" r:id="rId1"/>
    <p:sldMasterId id="2147483659" r:id="rId2"/>
    <p:sldMasterId id="2147483669" r:id="rId3"/>
  </p:sldMasterIdLst>
  <p:notesMasterIdLst>
    <p:notesMasterId r:id="rId21"/>
  </p:notesMasterIdLst>
  <p:handoutMasterIdLst>
    <p:handoutMasterId r:id="rId22"/>
  </p:handoutMasterIdLst>
  <p:sldIdLst>
    <p:sldId id="714" r:id="rId4"/>
    <p:sldId id="728" r:id="rId5"/>
    <p:sldId id="729" r:id="rId6"/>
    <p:sldId id="709" r:id="rId7"/>
    <p:sldId id="715" r:id="rId8"/>
    <p:sldId id="716" r:id="rId9"/>
    <p:sldId id="717" r:id="rId10"/>
    <p:sldId id="718" r:id="rId11"/>
    <p:sldId id="719" r:id="rId12"/>
    <p:sldId id="720" r:id="rId13"/>
    <p:sldId id="727" r:id="rId14"/>
    <p:sldId id="721" r:id="rId15"/>
    <p:sldId id="722" r:id="rId16"/>
    <p:sldId id="723" r:id="rId17"/>
    <p:sldId id="724" r:id="rId18"/>
    <p:sldId id="725" r:id="rId19"/>
    <p:sldId id="726" r:id="rId20"/>
  </p:sldIdLst>
  <p:sldSz cx="9144000" cy="5143500" type="screen16x9"/>
  <p:notesSz cx="6858000" cy="93138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Untitled Section" id="{3540F3E4-3A56-594D-A98C-62123F4F527F}">
          <p14:sldIdLst>
            <p14:sldId id="714"/>
            <p14:sldId id="728"/>
            <p14:sldId id="729"/>
            <p14:sldId id="709"/>
            <p14:sldId id="715"/>
            <p14:sldId id="716"/>
            <p14:sldId id="717"/>
            <p14:sldId id="718"/>
            <p14:sldId id="719"/>
            <p14:sldId id="720"/>
            <p14:sldId id="727"/>
            <p14:sldId id="721"/>
            <p14:sldId id="722"/>
            <p14:sldId id="723"/>
            <p14:sldId id="724"/>
            <p14:sldId id="725"/>
            <p14:sldId id="72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 clrMode="bw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5700"/>
    <a:srgbClr val="C6531F"/>
    <a:srgbClr val="C01338"/>
    <a:srgbClr val="C00000"/>
    <a:srgbClr val="79C82A"/>
    <a:srgbClr val="DE7E7A"/>
    <a:srgbClr val="D61C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01" autoAdjust="0"/>
    <p:restoredTop sz="90909" autoAdjust="0"/>
  </p:normalViewPr>
  <p:slideViewPr>
    <p:cSldViewPr>
      <p:cViewPr varScale="1">
        <p:scale>
          <a:sx n="135" d="100"/>
          <a:sy n="135" d="100"/>
        </p:scale>
        <p:origin x="106" y="269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0" d="100"/>
          <a:sy n="90" d="100"/>
        </p:scale>
        <p:origin x="4152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02F732A-9F54-BA36-EBCD-F5807A68D26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65FFAD-38D2-9280-A73F-6405C5F2FB3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324419-B22E-4B5D-B1AA-CBBDB992FF5D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3E40A0-63A9-C8CB-2D0C-8E5C36B49CB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7138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B63FB7-ADCD-8A80-F468-63FE235485F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847138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CDC7C2-20C2-434F-A513-CFF0AB6BC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3222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32" tIns="45666" rIns="91332" bIns="45666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ヒラギノ角ゴ Pro W3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5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32" tIns="45666" rIns="91332" bIns="45666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ヒラギノ角ゴ Pro W3"/>
              </a:defRPr>
            </a:lvl1pPr>
          </a:lstStyle>
          <a:p>
            <a:pPr>
              <a:defRPr/>
            </a:pPr>
            <a:fld id="{F6FD56A5-6355-4B13-B783-7CC5477550B3}" type="datetimeFigureOut">
              <a:rPr lang="en-US"/>
              <a:pPr>
                <a:defRPr/>
              </a:pPr>
              <a:t>8/25/2026</a:t>
            </a:fld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7025" y="700088"/>
            <a:ext cx="6203950" cy="34909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24085"/>
            <a:ext cx="5486400" cy="419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32" tIns="45666" rIns="91332" bIns="456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6554"/>
            <a:ext cx="2971800" cy="465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32" tIns="45666" rIns="91332" bIns="45666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ヒラギノ角ゴ Pro W3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46554"/>
            <a:ext cx="2971800" cy="465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32" tIns="45666" rIns="91332" bIns="45666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ヒラギノ角ゴ Pro W3"/>
              </a:defRPr>
            </a:lvl1pPr>
          </a:lstStyle>
          <a:p>
            <a:pPr>
              <a:defRPr/>
            </a:pPr>
            <a:fld id="{6E074355-CE0D-4C68-A6CB-C364ED71B3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0979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074355-CE0D-4C68-A6CB-C364ED71B33B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11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343"/>
            <a:ext cx="7772400" cy="110299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2"/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61331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82496"/>
            <a:ext cx="4038600" cy="310872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82496"/>
            <a:ext cx="4038600" cy="310872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4043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20688" y="641510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575050" y="920884"/>
            <a:ext cx="5111750" cy="40511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420688" y="1601629"/>
            <a:ext cx="3008313" cy="314182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49021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92288" y="3829050"/>
            <a:ext cx="5486400" cy="42576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85800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254817"/>
            <a:ext cx="5486400" cy="60293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6708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82496"/>
            <a:ext cx="8229600" cy="29489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78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/>
                </a:solidFill>
                <a:latin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5988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82496"/>
            <a:ext cx="4038600" cy="30175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82496"/>
            <a:ext cx="4038600" cy="30175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6750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688" y="641510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20884"/>
            <a:ext cx="5111750" cy="40511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0688" y="1601629"/>
            <a:ext cx="3008313" cy="314182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6964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829050"/>
            <a:ext cx="5486400" cy="42576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85800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254817"/>
            <a:ext cx="5486400" cy="60293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6138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69085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857250"/>
          </a:xfr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82496"/>
            <a:ext cx="8229600" cy="2914650"/>
          </a:xfr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7501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/>
                </a:solidFill>
                <a:latin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9158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495300" y="1200150"/>
            <a:ext cx="7886700" cy="1752600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Autofit/>
          </a:bodyPr>
          <a:lstStyle/>
          <a:p>
            <a:r>
              <a:rPr lang="en-US" dirty="0"/>
              <a:t>Insert your</a:t>
            </a:r>
            <a:br>
              <a:rPr lang="en-US" dirty="0"/>
            </a:br>
            <a:r>
              <a:rPr lang="en-US" dirty="0"/>
              <a:t>headline here</a:t>
            </a:r>
            <a:br>
              <a:rPr lang="en-US" dirty="0"/>
            </a:br>
            <a:r>
              <a:rPr lang="en-US" dirty="0"/>
              <a:t>up to 3 lines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495300" y="3333749"/>
            <a:ext cx="7886700" cy="4572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Insert your subtitle or any additional description text here up to</a:t>
            </a:r>
            <a:br>
              <a:rPr lang="en-US" dirty="0"/>
            </a:br>
            <a:r>
              <a:rPr lang="en-US" dirty="0"/>
              <a:t>two lines of text or you can delete this text box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628650" y="3105150"/>
            <a:ext cx="561975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9"/>
          <p:cNvSpPr txBox="1">
            <a:spLocks/>
          </p:cNvSpPr>
          <p:nvPr userDrawn="1"/>
        </p:nvSpPr>
        <p:spPr>
          <a:xfrm>
            <a:off x="490384" y="4171949"/>
            <a:ext cx="7886700" cy="4572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50000"/>
              </a:lnSpc>
              <a:spcAft>
                <a:spcPts val="0"/>
              </a:spcAft>
            </a:pPr>
            <a:r>
              <a:rPr lang="en-US" sz="1050" b="0" i="0" cap="all" baseline="0" dirty="0">
                <a:latin typeface="Arial Black" charset="0"/>
              </a:rPr>
              <a:t>Presenter or speaker name</a:t>
            </a:r>
          </a:p>
          <a:p>
            <a:pPr fontAlgn="auto">
              <a:lnSpc>
                <a:spcPct val="30000"/>
              </a:lnSpc>
              <a:spcAft>
                <a:spcPts val="0"/>
              </a:spcAft>
            </a:pPr>
            <a:r>
              <a:rPr lang="en-US" sz="1050" dirty="0"/>
              <a:t>Position/Role,</a:t>
            </a:r>
            <a:r>
              <a:rPr lang="en-US" sz="1050" baseline="0" dirty="0"/>
              <a:t> The University of Texas at Austin</a:t>
            </a:r>
            <a:endParaRPr lang="en-US" sz="1050" dirty="0"/>
          </a:p>
        </p:txBody>
      </p:sp>
      <p:sp>
        <p:nvSpPr>
          <p:cNvPr id="16" name="Text Placeholder 9"/>
          <p:cNvSpPr txBox="1">
            <a:spLocks/>
          </p:cNvSpPr>
          <p:nvPr userDrawn="1"/>
        </p:nvSpPr>
        <p:spPr>
          <a:xfrm>
            <a:off x="548640" y="457200"/>
            <a:ext cx="7828444" cy="389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1200" b="0" i="0" cap="all" baseline="0" dirty="0">
                <a:latin typeface="Arial Black" charset="0"/>
              </a:rPr>
              <a:t>Month 20xx</a:t>
            </a:r>
            <a:endParaRPr lang="en-US" sz="1200" b="0" dirty="0"/>
          </a:p>
        </p:txBody>
      </p:sp>
    </p:spTree>
    <p:extLst>
      <p:ext uri="{BB962C8B-B14F-4D97-AF65-F5344CB8AC3E}">
        <p14:creationId xmlns:p14="http://schemas.microsoft.com/office/powerpoint/2010/main" val="1503322918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ts val="4000"/>
        </a:lnSpc>
        <a:spcBef>
          <a:spcPct val="0"/>
        </a:spcBef>
        <a:buNone/>
        <a:defRPr sz="4800" b="1" i="0" kern="800" cap="all" normalizeH="0" baseline="0">
          <a:solidFill>
            <a:schemeClr val="bg1"/>
          </a:solidFill>
          <a:latin typeface="Arial Black" charset="0"/>
          <a:ea typeface="Arial Black" charset="0"/>
          <a:cs typeface="Arial Black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/>
        <a:buNone/>
        <a:defRPr sz="1400" b="0" i="0" kern="1200" baseline="0">
          <a:solidFill>
            <a:schemeClr val="bg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bg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bg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bg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bg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80210"/>
            <a:ext cx="8229600" cy="29489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1823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7" r:id="rId5"/>
    <p:sldLayoutId id="2147483668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bg2"/>
          </a:solidFill>
          <a:latin typeface="Arial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bg2"/>
          </a:solidFill>
          <a:latin typeface="Arial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bg2"/>
          </a:solidFill>
          <a:latin typeface="Arial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2"/>
          </a:solidFill>
          <a:latin typeface="Arial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bg2"/>
          </a:solidFill>
          <a:latin typeface="Arial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bg2"/>
          </a:solidFill>
          <a:latin typeface="Arial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9972"/>
            <a:ext cx="8229600" cy="2914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1638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7" r:id="rId5"/>
    <p:sldLayoutId id="2147483678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>
            <a:off x="628650" y="3105150"/>
            <a:ext cx="5619750" cy="0"/>
          </a:xfrm>
          <a:prstGeom prst="line">
            <a:avLst/>
          </a:prstGeom>
          <a:ln w="19050">
            <a:solidFill>
              <a:srgbClr val="BF5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9"/>
          <p:cNvSpPr txBox="1">
            <a:spLocks/>
          </p:cNvSpPr>
          <p:nvPr/>
        </p:nvSpPr>
        <p:spPr>
          <a:xfrm>
            <a:off x="548640" y="4114800"/>
            <a:ext cx="7886700" cy="4572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50000"/>
              </a:lnSpc>
              <a:spcAft>
                <a:spcPts val="0"/>
              </a:spcAft>
            </a:pPr>
            <a:r>
              <a:rPr lang="en-US" sz="1050" b="0" i="0" cap="all" baseline="0" dirty="0">
                <a:solidFill>
                  <a:srgbClr val="BF5700"/>
                </a:solidFill>
                <a:latin typeface="Arial Black" charset="0"/>
              </a:rPr>
              <a:t>Jeff Denning</a:t>
            </a:r>
          </a:p>
          <a:p>
            <a:pPr fontAlgn="auto">
              <a:lnSpc>
                <a:spcPct val="30000"/>
              </a:lnSpc>
              <a:spcAft>
                <a:spcPts val="0"/>
              </a:spcAft>
            </a:pPr>
            <a:r>
              <a:rPr lang="en-US" sz="1050" dirty="0">
                <a:solidFill>
                  <a:srgbClr val="BF5700"/>
                </a:solidFill>
              </a:rPr>
              <a:t>Associate Professor, LBJ School &amp; ELP, The University of Texas at Austin</a:t>
            </a:r>
          </a:p>
        </p:txBody>
      </p:sp>
      <p:sp>
        <p:nvSpPr>
          <p:cNvPr id="12" name="Text Placeholder 9"/>
          <p:cNvSpPr txBox="1">
            <a:spLocks/>
          </p:cNvSpPr>
          <p:nvPr/>
        </p:nvSpPr>
        <p:spPr>
          <a:xfrm>
            <a:off x="548640" y="457200"/>
            <a:ext cx="7828444" cy="389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1200" b="0" i="0" cap="all" baseline="0" dirty="0">
                <a:solidFill>
                  <a:srgbClr val="BF5700"/>
                </a:solidFill>
                <a:latin typeface="Arial Black" charset="0"/>
              </a:rPr>
              <a:t>August 2026</a:t>
            </a:r>
            <a:endParaRPr lang="en-US" sz="1200" b="0" dirty="0">
              <a:solidFill>
                <a:srgbClr val="BF5700"/>
              </a:solidFill>
            </a:endParaRPr>
          </a:p>
        </p:txBody>
      </p:sp>
      <p:sp>
        <p:nvSpPr>
          <p:cNvPr id="13" name="Title Placeholder 7"/>
          <p:cNvSpPr txBox="1">
            <a:spLocks/>
          </p:cNvSpPr>
          <p:nvPr/>
        </p:nvSpPr>
        <p:spPr>
          <a:xfrm>
            <a:off x="502920" y="1200150"/>
            <a:ext cx="7886700" cy="1752600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4800" b="1" i="0" kern="800" cap="all" normalizeH="0" baseline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dirty="0">
                <a:solidFill>
                  <a:srgbClr val="BF5700"/>
                </a:solidFill>
              </a:rPr>
              <a:t>Why Do Economists Study Education?</a:t>
            </a:r>
          </a:p>
        </p:txBody>
      </p:sp>
      <p:sp>
        <p:nvSpPr>
          <p:cNvPr id="15" name="Text Placeholder 9"/>
          <p:cNvSpPr txBox="1">
            <a:spLocks/>
          </p:cNvSpPr>
          <p:nvPr/>
        </p:nvSpPr>
        <p:spPr>
          <a:xfrm>
            <a:off x="548640" y="3333750"/>
            <a:ext cx="7886700" cy="4572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dirty="0">
                <a:solidFill>
                  <a:srgbClr val="BF5700"/>
                </a:solidFill>
              </a:rPr>
              <a:t>ELP 390G  |  Week 1  |  An Insider's View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699" y="320040"/>
            <a:ext cx="1877397" cy="91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105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CBF89-727F-1D15-6796-E9A69F122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it Labor or Public?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CFC05A-D69C-7F96-3406-CB31ACC034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Often, there is no clear distinction</a:t>
            </a:r>
          </a:p>
          <a:p>
            <a:pPr lvl="1"/>
            <a:r>
              <a:rPr lang="en-US" dirty="0"/>
              <a:t>E.g. Do charters affect student test scores?</a:t>
            </a:r>
          </a:p>
          <a:p>
            <a:r>
              <a:rPr lang="en-US" dirty="0"/>
              <a:t>Or a paper will do both</a:t>
            </a:r>
          </a:p>
          <a:p>
            <a:pPr lvl="1"/>
            <a:r>
              <a:rPr lang="en-US" dirty="0"/>
              <a:t>How does a new loan program affect students’ graduation? How does it affect the way a school sets tuition</a:t>
            </a:r>
          </a:p>
        </p:txBody>
      </p:sp>
    </p:spTree>
    <p:extLst>
      <p:ext uri="{BB962C8B-B14F-4D97-AF65-F5344CB8AC3E}">
        <p14:creationId xmlns:p14="http://schemas.microsoft.com/office/powerpoint/2010/main" val="876433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8A95D-AA8D-08E9-92F1-F54E98371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Activity: Labor or Public?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B86AF9-8607-687F-1C43-98D35FBC51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/>
              <a:t>How do teacher’s aides affect student learning?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How does a student’s peers affect their decision to go to college?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How does accountability change the behavior of principals?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How do school vouchers affect student learning?</a:t>
            </a:r>
          </a:p>
        </p:txBody>
      </p:sp>
    </p:spTree>
    <p:extLst>
      <p:ext uri="{BB962C8B-B14F-4D97-AF65-F5344CB8AC3E}">
        <p14:creationId xmlns:p14="http://schemas.microsoft.com/office/powerpoint/2010/main" val="1016076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AB21D-9B05-139B-8D18-F9CAC7016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subfields also dabble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F959FD-2339-3A42-8BDA-987AA83F37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Behavioral Economics</a:t>
            </a:r>
          </a:p>
          <a:p>
            <a:pPr lvl="1"/>
            <a:r>
              <a:rPr lang="en-US" dirty="0"/>
              <a:t>How does changing the way that student loans are offered affect borrowing?</a:t>
            </a:r>
          </a:p>
          <a:p>
            <a:r>
              <a:rPr lang="en-US" dirty="0"/>
              <a:t>Macro</a:t>
            </a:r>
          </a:p>
          <a:p>
            <a:pPr lvl="1"/>
            <a:r>
              <a:rPr lang="en-US" dirty="0"/>
              <a:t>How do macroeconomic conditions affect investment?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8989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836B0-4643-B17F-05CC-77B040236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Causality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52D17-5A84-D479-41E5-9739228F48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Economists care (a lot, maybe too much) about causality</a:t>
            </a:r>
          </a:p>
          <a:p>
            <a:r>
              <a:rPr lang="en-US" dirty="0"/>
              <a:t>How does X affect Y?</a:t>
            </a:r>
          </a:p>
          <a:p>
            <a:r>
              <a:rPr lang="en-US" dirty="0"/>
              <a:t>Much of econometrics is focused on identifying causal effects</a:t>
            </a:r>
          </a:p>
        </p:txBody>
      </p:sp>
    </p:spTree>
    <p:extLst>
      <p:ext uri="{BB962C8B-B14F-4D97-AF65-F5344CB8AC3E}">
        <p14:creationId xmlns:p14="http://schemas.microsoft.com/office/powerpoint/2010/main" val="62458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2B0F1-CD4A-841B-D936-D0EC0D1A9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Causality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AD8146-7A87-B55D-182A-2696038A83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Many questions are causal</a:t>
            </a:r>
          </a:p>
          <a:p>
            <a:pPr lvl="1"/>
            <a:r>
              <a:rPr lang="en-US" dirty="0"/>
              <a:t>If I pay teachers more, how does it affect students?</a:t>
            </a:r>
          </a:p>
          <a:p>
            <a:r>
              <a:rPr lang="en-US" dirty="0"/>
              <a:t>Some are not</a:t>
            </a:r>
          </a:p>
          <a:p>
            <a:pPr lvl="1"/>
            <a:r>
              <a:rPr lang="en-US" dirty="0"/>
              <a:t>How are educational experiences different for white and Hispanic students?</a:t>
            </a:r>
          </a:p>
          <a:p>
            <a:r>
              <a:rPr lang="en-US" dirty="0"/>
              <a:t>Economists almost exclusively focus on causal questions </a:t>
            </a:r>
          </a:p>
          <a:p>
            <a:pPr lvl="1"/>
            <a:r>
              <a:rPr lang="en-US" dirty="0"/>
              <a:t>Means that they have blind spots.</a:t>
            </a:r>
          </a:p>
        </p:txBody>
      </p:sp>
    </p:spTree>
    <p:extLst>
      <p:ext uri="{BB962C8B-B14F-4D97-AF65-F5344CB8AC3E}">
        <p14:creationId xmlns:p14="http://schemas.microsoft.com/office/powerpoint/2010/main" val="29673823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FB176-E931-D82F-A158-7F20518F7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52BAC-F99D-44BB-5410-D3C864F44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Economists have something interesting to contribute to education research</a:t>
            </a:r>
          </a:p>
          <a:p>
            <a:r>
              <a:rPr lang="en-US" dirty="0"/>
              <a:t>Of course, they do not have a monopoly on insights (despite what they may say!)</a:t>
            </a:r>
          </a:p>
        </p:txBody>
      </p:sp>
    </p:spTree>
    <p:extLst>
      <p:ext uri="{BB962C8B-B14F-4D97-AF65-F5344CB8AC3E}">
        <p14:creationId xmlns:p14="http://schemas.microsoft.com/office/powerpoint/2010/main" val="39660493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/>
              <a:t>Where This Shows Up in Our Course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r>
              <a:rPr sz="1800"/>
              <a:t>Mostly labor economics:</a:t>
            </a:r>
          </a:p>
          <a:p>
            <a:pPr lvl="1"/>
            <a:r>
              <a:rPr sz="1600"/>
              <a:t>Returns to schooling, class size, teacher effects, peer effects, aid and enrollment</a:t>
            </a:r>
          </a:p>
          <a:p>
            <a:r>
              <a:rPr sz="1800"/>
              <a:t>Mostly public economics:</a:t>
            </a:r>
          </a:p>
          <a:p>
            <a:pPr lvl="1"/>
            <a:r>
              <a:rPr sz="1600"/>
              <a:t>School finance, the incidence of student aid, accountability, charters and choice</a:t>
            </a:r>
          </a:p>
          <a:p>
            <a:r>
              <a:rPr sz="1800"/>
              <a:t>Most weeks are both at once, which is the point</a:t>
            </a:r>
          </a:p>
          <a:p>
            <a:r>
              <a:rPr sz="1800"/>
              <a:t>One economic idea, one policy area, and the evidence, every week</a:t>
            </a:r>
          </a:p>
          <a:p>
            <a:r>
              <a:rPr sz="1800"/>
              <a:t>Week 5 is entirely about causality: causal or descriptive, and how to tell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/>
              <a:t>Next Week: Scarcity and Tradeoffs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r>
              <a:rPr sz="2000" dirty="0"/>
              <a:t>The idea: scarcity and tradeoffs. The policy area: school finance.</a:t>
            </a:r>
          </a:p>
          <a:p>
            <a:r>
              <a:rPr sz="2000"/>
              <a:t>Jackson, Johnson &amp; Persico (2015) on school spending and adult earnings</a:t>
            </a:r>
          </a:p>
          <a:p>
            <a:r>
              <a:rPr sz="2000" dirty="0"/>
              <a:t>Hanushek (2015, 2016) on whether money matters, and what else does</a:t>
            </a:r>
          </a:p>
          <a:p>
            <a:r>
              <a:rPr sz="2000" dirty="0"/>
              <a:t>Biasi, Lafortune &amp; </a:t>
            </a:r>
            <a:r>
              <a:rPr sz="2000" dirty="0" err="1"/>
              <a:t>Schonholzer</a:t>
            </a:r>
            <a:r>
              <a:rPr sz="2000" dirty="0"/>
              <a:t> (2025) on school capital investment across the US</a:t>
            </a:r>
          </a:p>
          <a:p>
            <a:r>
              <a:rPr sz="2000" dirty="0"/>
              <a:t>Problem Set 1 is due at the start of class on September 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23DD3-DD14-31B7-622A-8BA1E1A63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do you think of when you think of Economics?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E31CB6-7B1F-7BBC-B183-75016A5905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213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F57D7-1EAD-C217-99C1-73E6F7FE1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A9BD3-BFD9-FFCE-2913-F4E91F10E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do you think of when you think of Economics?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FEB71A-51F3-A1BC-40CC-B41DDFA929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Where Does the Concept of a “Grim Reaper” Come From? | Britannica">
            <a:extLst>
              <a:ext uri="{FF2B5EF4-FFF2-40B4-BE49-F238E27FC236}">
                <a16:creationId xmlns:a16="http://schemas.microsoft.com/office/drawing/2014/main" id="{C4049A6A-F992-951A-E2FA-2DEC22A175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809750"/>
            <a:ext cx="2631634" cy="1754971"/>
          </a:xfrm>
          <a:prstGeom prst="rect">
            <a:avLst/>
          </a:prstGeom>
        </p:spPr>
      </p:pic>
      <p:pic>
        <p:nvPicPr>
          <p:cNvPr id="5" name="Picture 4" descr="How the Stock Market Works: A Beginner's Guide | Chase">
            <a:extLst>
              <a:ext uri="{FF2B5EF4-FFF2-40B4-BE49-F238E27FC236}">
                <a16:creationId xmlns:a16="http://schemas.microsoft.com/office/drawing/2014/main" id="{15D06452-0B87-AC5F-1828-3F2DB45AF1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1642784"/>
            <a:ext cx="3886200" cy="2181548"/>
          </a:xfrm>
          <a:prstGeom prst="rect">
            <a:avLst/>
          </a:prstGeom>
        </p:spPr>
      </p:pic>
      <p:pic>
        <p:nvPicPr>
          <p:cNvPr id="6" name="Picture 5" descr="Milton Friedman - Wikipedia">
            <a:extLst>
              <a:ext uri="{FF2B5EF4-FFF2-40B4-BE49-F238E27FC236}">
                <a16:creationId xmlns:a16="http://schemas.microsoft.com/office/drawing/2014/main" id="{82E074C7-56B3-D259-8BE6-E45E3374E2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3003" y="1717319"/>
            <a:ext cx="2234797" cy="27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840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Economics?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agreed upon definition</a:t>
            </a:r>
          </a:p>
          <a:p>
            <a:pPr lvl="1"/>
            <a:r>
              <a:rPr lang="en-US" dirty="0"/>
              <a:t>“study of markets”</a:t>
            </a:r>
          </a:p>
          <a:p>
            <a:pPr lvl="1"/>
            <a:r>
              <a:rPr lang="en-US" dirty="0"/>
              <a:t>“study of opportunity costs”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00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DDBED-CD49-69B7-4536-244BC5DF4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B25A5-5ADE-237D-EEA4-CDF876D53E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Unlike many disciplines it is not defined by a topic</a:t>
            </a:r>
          </a:p>
          <a:p>
            <a:pPr lvl="1"/>
            <a:r>
              <a:rPr lang="en-US" sz="1800" dirty="0"/>
              <a:t>E.g. Education/Finance/English departments are focused on topics from a variety of methodologies</a:t>
            </a:r>
          </a:p>
          <a:p>
            <a:r>
              <a:rPr lang="en-US" sz="2000" dirty="0"/>
              <a:t>Rather, econ is defined by methodologies</a:t>
            </a:r>
          </a:p>
          <a:p>
            <a:pPr lvl="1"/>
            <a:r>
              <a:rPr lang="en-US" sz="1800" dirty="0"/>
              <a:t>This includes economic modelling </a:t>
            </a:r>
          </a:p>
          <a:p>
            <a:pPr lvl="1"/>
            <a:r>
              <a:rPr lang="en-US" sz="1800" dirty="0"/>
              <a:t>Set of statistical techniques, “econometrics”</a:t>
            </a:r>
          </a:p>
          <a:p>
            <a:r>
              <a:rPr lang="en-US" sz="2000" dirty="0"/>
              <a:t>Leads to (accurate) accusations of “Economics Imperialism”</a:t>
            </a:r>
          </a:p>
          <a:p>
            <a:pPr lvl="1"/>
            <a:r>
              <a:rPr lang="en-US" sz="1800" dirty="0"/>
              <a:t>Economics now studies a lot of different topics</a:t>
            </a:r>
          </a:p>
        </p:txBody>
      </p:sp>
    </p:spTree>
    <p:extLst>
      <p:ext uri="{BB962C8B-B14F-4D97-AF65-F5344CB8AC3E}">
        <p14:creationId xmlns:p14="http://schemas.microsoft.com/office/powerpoint/2010/main" val="1430274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57E65-51FE-C39A-0788-4DEC979F3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9D2CF6-5070-3E40-7121-46016BCD65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Economists study many topics that may surprise people</a:t>
            </a:r>
          </a:p>
          <a:p>
            <a:pPr lvl="1"/>
            <a:r>
              <a:rPr lang="en-US" sz="2000" dirty="0"/>
              <a:t>Fertility/Marriage</a:t>
            </a:r>
          </a:p>
          <a:p>
            <a:pPr lvl="1"/>
            <a:r>
              <a:rPr lang="en-US" sz="2000" dirty="0"/>
              <a:t>Health</a:t>
            </a:r>
          </a:p>
          <a:p>
            <a:pPr lvl="1"/>
            <a:r>
              <a:rPr lang="en-US" sz="2000" dirty="0"/>
              <a:t>Crime</a:t>
            </a:r>
          </a:p>
          <a:p>
            <a:pPr lvl="1"/>
            <a:r>
              <a:rPr lang="en-US" sz="2000" dirty="0"/>
              <a:t>Education</a:t>
            </a:r>
          </a:p>
        </p:txBody>
      </p:sp>
    </p:spTree>
    <p:extLst>
      <p:ext uri="{BB962C8B-B14F-4D97-AF65-F5344CB8AC3E}">
        <p14:creationId xmlns:p14="http://schemas.microsoft.com/office/powerpoint/2010/main" val="3974235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C8417-1F1E-26B7-0848-B6E8A268C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Education Specifically?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A5B6C7-91BE-39A2-F5C3-5B4B3E2811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400" dirty="0"/>
              <a:t>There are two main subfields in economics that study education</a:t>
            </a:r>
          </a:p>
          <a:p>
            <a:r>
              <a:rPr lang="en-US" sz="2400" dirty="0"/>
              <a:t>Labor Economics</a:t>
            </a:r>
          </a:p>
          <a:p>
            <a:pPr lvl="1"/>
            <a:r>
              <a:rPr lang="en-US" sz="2000" dirty="0"/>
              <a:t>Study of the labor market</a:t>
            </a:r>
          </a:p>
          <a:p>
            <a:r>
              <a:rPr lang="en-US" sz="2400" dirty="0"/>
              <a:t>Public Economics</a:t>
            </a:r>
          </a:p>
          <a:p>
            <a:pPr lvl="1"/>
            <a:r>
              <a:rPr lang="en-US" sz="2000" dirty="0"/>
              <a:t>Study of government</a:t>
            </a:r>
          </a:p>
          <a:p>
            <a:r>
              <a:rPr lang="en-US" sz="2400" dirty="0"/>
              <a:t>Industrial Organization</a:t>
            </a:r>
          </a:p>
          <a:p>
            <a:pPr lvl="1"/>
            <a:r>
              <a:rPr lang="en-US" sz="2000" dirty="0"/>
              <a:t>How firms interact with each other</a:t>
            </a:r>
          </a:p>
        </p:txBody>
      </p:sp>
    </p:spTree>
    <p:extLst>
      <p:ext uri="{BB962C8B-B14F-4D97-AF65-F5344CB8AC3E}">
        <p14:creationId xmlns:p14="http://schemas.microsoft.com/office/powerpoint/2010/main" val="4217771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42961-31D2-138A-2D3A-7E9C4C55C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Labor Economics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95864-5CB1-1F29-2BE7-98B6876810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Tends to focus on individuals</a:t>
            </a:r>
          </a:p>
          <a:p>
            <a:r>
              <a:rPr lang="en-US" dirty="0"/>
              <a:t>Started with, how does education affect labor market outcomes?</a:t>
            </a:r>
          </a:p>
          <a:p>
            <a:r>
              <a:rPr lang="en-US" dirty="0"/>
              <a:t>Education has huge labor market effects</a:t>
            </a:r>
          </a:p>
          <a:p>
            <a:r>
              <a:rPr lang="en-US" dirty="0"/>
              <a:t>Eventually, researchers started digging into education production</a:t>
            </a:r>
          </a:p>
          <a:p>
            <a:pPr lvl="1"/>
            <a:r>
              <a:rPr lang="en-US" dirty="0"/>
              <a:t>How much do teachers matter for a student’s learning?</a:t>
            </a:r>
          </a:p>
          <a:p>
            <a:pPr lvl="1"/>
            <a:r>
              <a:rPr lang="en-US" dirty="0"/>
              <a:t>How does a magnet program effect a student?</a:t>
            </a:r>
          </a:p>
          <a:p>
            <a:pPr lvl="1"/>
            <a:r>
              <a:rPr lang="en-US" dirty="0"/>
              <a:t>How does financial aid for college affect the decision to go to college?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599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4E04A-ACC6-868A-2C72-D2145D969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Economics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03B28-B83C-E7DE-657A-0A3E697789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Tends to focus on government</a:t>
            </a:r>
          </a:p>
          <a:p>
            <a:r>
              <a:rPr lang="en-US" sz="2400" dirty="0"/>
              <a:t>Examples</a:t>
            </a:r>
          </a:p>
          <a:p>
            <a:pPr lvl="1"/>
            <a:r>
              <a:rPr lang="en-US" sz="2000" dirty="0"/>
              <a:t>How does funding affect the quality of schools?</a:t>
            </a:r>
          </a:p>
          <a:p>
            <a:pPr lvl="1"/>
            <a:r>
              <a:rPr lang="en-US" sz="2000" dirty="0"/>
              <a:t>How does the structure of the education market affect students? (e.g. do charters improve test scores of surrounding schools?)</a:t>
            </a:r>
          </a:p>
          <a:p>
            <a:pPr lvl="1"/>
            <a:r>
              <a:rPr lang="en-US" sz="2000" dirty="0"/>
              <a:t>What are the best ways to design school choice?</a:t>
            </a:r>
          </a:p>
          <a:p>
            <a:pPr lvl="1"/>
            <a:r>
              <a:rPr lang="en-US" sz="2000" dirty="0"/>
              <a:t>How do teacher’s unions affect education provision</a:t>
            </a:r>
          </a:p>
        </p:txBody>
      </p:sp>
    </p:spTree>
    <p:extLst>
      <p:ext uri="{BB962C8B-B14F-4D97-AF65-F5344CB8AC3E}">
        <p14:creationId xmlns:p14="http://schemas.microsoft.com/office/powerpoint/2010/main" val="883275757"/>
      </p:ext>
    </p:extLst>
  </p:cSld>
  <p:clrMapOvr>
    <a:masterClrMapping/>
  </p:clrMapOvr>
</p:sld>
</file>

<file path=ppt/theme/theme1.xml><?xml version="1.0" encoding="utf-8"?>
<a:theme xmlns:a="http://schemas.openxmlformats.org/drawingml/2006/main" name="16-9 Cover">
  <a:themeElements>
    <a:clrScheme name="UT Brand Color Palette">
      <a:dk1>
        <a:srgbClr val="BE5700"/>
      </a:dk1>
      <a:lt1>
        <a:srgbClr val="FFFFFF"/>
      </a:lt1>
      <a:dk2>
        <a:srgbClr val="D6D2C3"/>
      </a:dk2>
      <a:lt2>
        <a:srgbClr val="333F48"/>
      </a:lt2>
      <a:accent1>
        <a:srgbClr val="F7961F"/>
      </a:accent1>
      <a:accent2>
        <a:srgbClr val="FFD600"/>
      </a:accent2>
      <a:accent3>
        <a:srgbClr val="A6CC57"/>
      </a:accent3>
      <a:accent4>
        <a:srgbClr val="579C41"/>
      </a:accent4>
      <a:accent5>
        <a:srgbClr val="00A8B6"/>
      </a:accent5>
      <a:accent6>
        <a:srgbClr val="005E86"/>
      </a:accent6>
      <a:hlink>
        <a:srgbClr val="BF5700"/>
      </a:hlink>
      <a:folHlink>
        <a:srgbClr val="9CADB7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6-9 Light Background">
  <a:themeElements>
    <a:clrScheme name="UT Brand Color Palette">
      <a:dk1>
        <a:srgbClr val="BE5700"/>
      </a:dk1>
      <a:lt1>
        <a:srgbClr val="FFFFFF"/>
      </a:lt1>
      <a:dk2>
        <a:srgbClr val="D6D2C3"/>
      </a:dk2>
      <a:lt2>
        <a:srgbClr val="333F48"/>
      </a:lt2>
      <a:accent1>
        <a:srgbClr val="F7961F"/>
      </a:accent1>
      <a:accent2>
        <a:srgbClr val="FFD600"/>
      </a:accent2>
      <a:accent3>
        <a:srgbClr val="A6CC57"/>
      </a:accent3>
      <a:accent4>
        <a:srgbClr val="579C41"/>
      </a:accent4>
      <a:accent5>
        <a:srgbClr val="00A8B6"/>
      </a:accent5>
      <a:accent6>
        <a:srgbClr val="005E86"/>
      </a:accent6>
      <a:hlink>
        <a:srgbClr val="BF5700"/>
      </a:hlink>
      <a:folHlink>
        <a:srgbClr val="9CAD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6-9 White Backgroud">
  <a:themeElements>
    <a:clrScheme name="UT Brand Color Palette">
      <a:dk1>
        <a:srgbClr val="BE5700"/>
      </a:dk1>
      <a:lt1>
        <a:srgbClr val="FFFFFF"/>
      </a:lt1>
      <a:dk2>
        <a:srgbClr val="D6D2C3"/>
      </a:dk2>
      <a:lt2>
        <a:srgbClr val="333F48"/>
      </a:lt2>
      <a:accent1>
        <a:srgbClr val="F7961F"/>
      </a:accent1>
      <a:accent2>
        <a:srgbClr val="FFD600"/>
      </a:accent2>
      <a:accent3>
        <a:srgbClr val="A6CC57"/>
      </a:accent3>
      <a:accent4>
        <a:srgbClr val="579C41"/>
      </a:accent4>
      <a:accent5>
        <a:srgbClr val="00A8B6"/>
      </a:accent5>
      <a:accent6>
        <a:srgbClr val="005E86"/>
      </a:accent6>
      <a:hlink>
        <a:srgbClr val="BF5700"/>
      </a:hlink>
      <a:folHlink>
        <a:srgbClr val="9CAD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5785</TotalTime>
  <Words>701</Words>
  <Application>Microsoft Office PowerPoint</Application>
  <PresentationFormat>On-screen Show (16:9)</PresentationFormat>
  <Paragraphs>91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Arial Black</vt:lpstr>
      <vt:lpstr>Calibri</vt:lpstr>
      <vt:lpstr>16-9 Cover</vt:lpstr>
      <vt:lpstr>16-9 Light Background</vt:lpstr>
      <vt:lpstr>16-9 White Backgroud</vt:lpstr>
      <vt:lpstr>PowerPoint Presentation</vt:lpstr>
      <vt:lpstr>What do you think of when you think of Economics?</vt:lpstr>
      <vt:lpstr>What do you think of when you think of Economics?</vt:lpstr>
      <vt:lpstr>What is Economics?</vt:lpstr>
      <vt:lpstr>PowerPoint Presentation</vt:lpstr>
      <vt:lpstr>Implications</vt:lpstr>
      <vt:lpstr>Why Education Specifically?</vt:lpstr>
      <vt:lpstr>Labor Economics</vt:lpstr>
      <vt:lpstr>Public Economics</vt:lpstr>
      <vt:lpstr>Is it Labor or Public?</vt:lpstr>
      <vt:lpstr>Activity: Labor or Public?</vt:lpstr>
      <vt:lpstr>Other subfields also dabble</vt:lpstr>
      <vt:lpstr>Causality</vt:lpstr>
      <vt:lpstr>Causality 2</vt:lpstr>
      <vt:lpstr>Summary</vt:lpstr>
      <vt:lpstr>Where This Shows Up in Our Course</vt:lpstr>
      <vt:lpstr>Next Week: Scarcity and Tradeoffs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</dc:title>
  <dc:subject/>
  <dc:creator>University Marketing and Creative Services</dc:creator>
  <cp:keywords/>
  <dc:description/>
  <cp:lastModifiedBy>Denning, Jeff</cp:lastModifiedBy>
  <cp:revision>405</cp:revision>
  <cp:lastPrinted>2011-01-24T02:49:42Z</cp:lastPrinted>
  <dcterms:created xsi:type="dcterms:W3CDTF">2011-06-30T15:04:08Z</dcterms:created>
  <dcterms:modified xsi:type="dcterms:W3CDTF">2026-08-25T15:54:57Z</dcterms:modified>
  <cp:category/>
</cp:coreProperties>
</file>