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5143500" cx="9144000"/>
  <p:notesSz cx="6858000" cy="9144000"/>
  <p:embeddedFontLst>
    <p:embeddedFont>
      <p:font typeface="Proxima Nova"/>
      <p:regular r:id="rId16"/>
      <p:bold r:id="rId17"/>
      <p:italic r:id="rId18"/>
      <p:boldItalic r:id="rId19"/>
    </p:embeddedFont>
    <p:embeddedFont>
      <p:font typeface="Roboto Light"/>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obotoLight-regular.fntdata"/><Relationship Id="rId11" Type="http://schemas.openxmlformats.org/officeDocument/2006/relationships/slide" Target="slides/slide7.xml"/><Relationship Id="rId22" Type="http://schemas.openxmlformats.org/officeDocument/2006/relationships/font" Target="fonts/RobotoLight-italic.fntdata"/><Relationship Id="rId10" Type="http://schemas.openxmlformats.org/officeDocument/2006/relationships/slide" Target="slides/slide6.xml"/><Relationship Id="rId21" Type="http://schemas.openxmlformats.org/officeDocument/2006/relationships/font" Target="fonts/RobotoLight-bold.fntdata"/><Relationship Id="rId13" Type="http://schemas.openxmlformats.org/officeDocument/2006/relationships/slide" Target="slides/slide9.xml"/><Relationship Id="rId12" Type="http://schemas.openxmlformats.org/officeDocument/2006/relationships/slide" Target="slides/slide8.xml"/><Relationship Id="rId23" Type="http://schemas.openxmlformats.org/officeDocument/2006/relationships/font" Target="fonts/RobotoLight-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ProximaNova-bold.fntdata"/><Relationship Id="rId16" Type="http://schemas.openxmlformats.org/officeDocument/2006/relationships/font" Target="fonts/ProximaNova-regular.fntdata"/><Relationship Id="rId5" Type="http://schemas.openxmlformats.org/officeDocument/2006/relationships/slide" Target="slides/slide1.xml"/><Relationship Id="rId19" Type="http://schemas.openxmlformats.org/officeDocument/2006/relationships/font" Target="fonts/ProximaNova-boldItalic.fntdata"/><Relationship Id="rId6" Type="http://schemas.openxmlformats.org/officeDocument/2006/relationships/slide" Target="slides/slide2.xml"/><Relationship Id="rId18" Type="http://schemas.openxmlformats.org/officeDocument/2006/relationships/font" Target="fonts/ProximaNova-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4e35a233d3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4e35a233d3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4e35a233d3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4e35a233d3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4ca900de2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4ca900de2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4ca900de25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4ca900de2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4ca900de25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4ca900de25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4ca900de25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4ca900de25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4e35a233d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4e35a233d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4e35a233d3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4e35a233d3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98c592796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98c592796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4e35a233d3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4e35a233d3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1" name="Google Shape;11;p2"/>
          <p:cNvSpPr txBox="1"/>
          <p:nvPr>
            <p:ph type="ctrTitle"/>
          </p:nvPr>
        </p:nvSpPr>
        <p:spPr>
          <a:xfrm>
            <a:off x="510450" y="1257300"/>
            <a:ext cx="8123100" cy="15885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2" name="Google Shape;12;p2"/>
          <p:cNvSpPr txBox="1"/>
          <p:nvPr>
            <p:ph idx="1" type="subTitle"/>
          </p:nvPr>
        </p:nvSpPr>
        <p:spPr>
          <a:xfrm>
            <a:off x="510450" y="3182313"/>
            <a:ext cx="8123100" cy="630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991475"/>
            <a:ext cx="8520600" cy="1917900"/>
          </a:xfrm>
          <a:prstGeom prst="rect">
            <a:avLst/>
          </a:prstGeom>
        </p:spPr>
        <p:txBody>
          <a:bodyPr anchorCtr="0" anchor="ctr" bIns="91425" lIns="91425" spcFirstLastPara="1" rIns="91425" wrap="square" tIns="91425">
            <a:no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071300"/>
            <a:ext cx="8520600" cy="901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6" name="Google Shape;16;p3"/>
          <p:cNvSpPr txBox="1"/>
          <p:nvPr>
            <p:ph type="title"/>
          </p:nvPr>
        </p:nvSpPr>
        <p:spPr>
          <a:xfrm>
            <a:off x="510450" y="2057400"/>
            <a:ext cx="8123100" cy="7788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7975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2"/>
            </a:solidFill>
            <a:prstDash val="solid"/>
            <a:round/>
            <a:headEnd len="sm" w="sm" type="none"/>
            <a:tailEnd len="sm" w="sm" type="none"/>
          </a:ln>
        </p:spPr>
      </p:cxnSp>
      <p:sp>
        <p:nvSpPr>
          <p:cNvPr id="41" name="Google Shape;41;p9"/>
          <p:cNvSpPr txBox="1"/>
          <p:nvPr>
            <p:ph type="title"/>
          </p:nvPr>
        </p:nvSpPr>
        <p:spPr>
          <a:xfrm>
            <a:off x="265500" y="1205825"/>
            <a:ext cx="4045200" cy="1509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68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100"/>
              <a:buNone/>
              <a:defRPr sz="2100"/>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pearmin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510450" y="1257300"/>
            <a:ext cx="8123100" cy="1588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latin typeface="Roboto Light"/>
                <a:ea typeface="Roboto Light"/>
                <a:cs typeface="Roboto Light"/>
                <a:sym typeface="Roboto Light"/>
              </a:rPr>
              <a:t>Improving College Performance and Retention the Easy Way: Unpacking the ACT Exam </a:t>
            </a:r>
            <a:endParaRPr sz="3000">
              <a:latin typeface="Roboto Light"/>
              <a:ea typeface="Roboto Light"/>
              <a:cs typeface="Roboto Light"/>
              <a:sym typeface="Roboto Light"/>
            </a:endParaRPr>
          </a:p>
        </p:txBody>
      </p:sp>
      <p:sp>
        <p:nvSpPr>
          <p:cNvPr id="60" name="Google Shape;60;p13"/>
          <p:cNvSpPr txBox="1"/>
          <p:nvPr>
            <p:ph idx="1" type="subTitle"/>
          </p:nvPr>
        </p:nvSpPr>
        <p:spPr>
          <a:xfrm>
            <a:off x="510450" y="3182313"/>
            <a:ext cx="8123100" cy="63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Eric Bettinger, Brent Evans, and Devin Pope</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Discussion by Jeff Denning</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Simulation</a:t>
            </a:r>
            <a:endParaRPr/>
          </a:p>
        </p:txBody>
      </p:sp>
      <p:sp>
        <p:nvSpPr>
          <p:cNvPr id="114" name="Google Shape;114;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They run a </a:t>
            </a:r>
            <a:r>
              <a:rPr lang="en"/>
              <a:t>simulation</a:t>
            </a:r>
            <a:r>
              <a:rPr lang="en"/>
              <a:t> where they use their preferred measure of college readiness </a:t>
            </a:r>
            <a:endParaRPr/>
          </a:p>
          <a:p>
            <a:pPr indent="-342900" lvl="0" marL="457200" rtl="0" algn="l">
              <a:spcBef>
                <a:spcPts val="0"/>
              </a:spcBef>
              <a:spcAft>
                <a:spcPts val="0"/>
              </a:spcAft>
              <a:buSzPts val="1800"/>
              <a:buChar char="●"/>
            </a:pPr>
            <a:r>
              <a:rPr lang="en"/>
              <a:t>They assume that students are admitted only on the basis of ACT. All of the best students go to the 1st best college, the next best students go to the next best college, etc. Are these assumptions right? Does it matter?</a:t>
            </a:r>
            <a:endParaRPr/>
          </a:p>
          <a:p>
            <a:pPr indent="-342900" lvl="0" marL="457200" rtl="0" algn="l">
              <a:spcBef>
                <a:spcPts val="0"/>
              </a:spcBef>
              <a:spcAft>
                <a:spcPts val="0"/>
              </a:spcAft>
              <a:buSzPts val="1800"/>
              <a:buChar char="●"/>
            </a:pPr>
            <a:r>
              <a:rPr lang="en"/>
              <a:t>This increases graduation rates at top schools and decreases them at bottom schools</a:t>
            </a:r>
            <a:endParaRPr/>
          </a:p>
          <a:p>
            <a:pPr indent="0" lvl="0" marL="457200" rtl="0" algn="l">
              <a:spcBef>
                <a:spcPts val="1600"/>
              </a:spcBef>
              <a:spcAft>
                <a:spcPts val="16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Recap</a:t>
            </a:r>
            <a:endParaRPr/>
          </a:p>
        </p:txBody>
      </p:sp>
      <p:sp>
        <p:nvSpPr>
          <p:cNvPr id="120" name="Google Shape;120;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Regression can be great depending on the context.</a:t>
            </a:r>
            <a:endParaRPr/>
          </a:p>
          <a:p>
            <a:pPr indent="-342900" lvl="0" marL="457200" rtl="0" algn="l">
              <a:spcBef>
                <a:spcPts val="0"/>
              </a:spcBef>
              <a:spcAft>
                <a:spcPts val="0"/>
              </a:spcAft>
              <a:buSzPts val="1800"/>
              <a:buChar char="●"/>
            </a:pPr>
            <a:r>
              <a:rPr lang="en"/>
              <a:t>As with most things in this class, interpretation is key</a:t>
            </a:r>
            <a:endParaRPr/>
          </a:p>
          <a:p>
            <a:pPr indent="0" lvl="0" marL="457200" rtl="0" algn="l">
              <a:spcBef>
                <a:spcPts val="160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the question?</a:t>
            </a:r>
            <a:endParaRPr/>
          </a:p>
        </p:txBody>
      </p:sp>
      <p:sp>
        <p:nvSpPr>
          <p:cNvPr id="66" name="Google Shape;66;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Are the components of the ACT equally predictive of college GPA and dropout?</a:t>
            </a:r>
            <a:endParaRPr/>
          </a:p>
          <a:p>
            <a:pPr indent="-342900" lvl="0" marL="457200" rtl="0" algn="l">
              <a:spcBef>
                <a:spcPts val="0"/>
              </a:spcBef>
              <a:spcAft>
                <a:spcPts val="0"/>
              </a:spcAft>
              <a:buSzPts val="1800"/>
              <a:buChar char="●"/>
            </a:pPr>
            <a:r>
              <a:rPr lang="en"/>
              <a:t>What components would be most predictive?</a:t>
            </a:r>
            <a:endParaRPr/>
          </a:p>
          <a:p>
            <a:pPr indent="-342900" lvl="0" marL="457200" rtl="0" algn="l">
              <a:spcBef>
                <a:spcPts val="0"/>
              </a:spcBef>
              <a:spcAft>
                <a:spcPts val="0"/>
              </a:spcAft>
              <a:buSzPts val="1800"/>
              <a:buChar char="●"/>
            </a:pPr>
            <a:r>
              <a:rPr lang="en"/>
              <a:t>What gains would there be to reweighting admissions?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is this interesting?</a:t>
            </a:r>
            <a:endParaRPr/>
          </a:p>
        </p:txBody>
      </p:sp>
      <p:sp>
        <p:nvSpPr>
          <p:cNvPr id="72" name="Google Shape;72;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Colleges are interested in the success of their students and this could increase the success</a:t>
            </a:r>
            <a:endParaRPr/>
          </a:p>
          <a:p>
            <a:pPr indent="-342900" lvl="0" marL="457200" rtl="0" algn="l">
              <a:spcBef>
                <a:spcPts val="0"/>
              </a:spcBef>
              <a:spcAft>
                <a:spcPts val="0"/>
              </a:spcAft>
              <a:buSzPts val="1800"/>
              <a:buChar char="●"/>
            </a:pPr>
            <a:r>
              <a:rPr lang="en"/>
              <a:t>However, the social benefit is smaller because if a student is rejected from one institution they likely will go </a:t>
            </a:r>
            <a:r>
              <a:rPr lang="en"/>
              <a:t>to</a:t>
            </a:r>
            <a:r>
              <a:rPr lang="en"/>
              <a:t> another</a:t>
            </a:r>
            <a:endParaRPr/>
          </a:p>
          <a:p>
            <a:pPr indent="0" lvl="0" marL="457200" rtl="0" algn="l">
              <a:spcBef>
                <a:spcPts val="1600"/>
              </a:spcBef>
              <a:spcAft>
                <a:spcPts val="160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Are the authors interested in causal effects?	</a:t>
            </a:r>
            <a:endParaRPr/>
          </a:p>
        </p:txBody>
      </p:sp>
      <p:sp>
        <p:nvSpPr>
          <p:cNvPr id="78" name="Google Shape;78;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No</a:t>
            </a:r>
            <a:endParaRPr/>
          </a:p>
          <a:p>
            <a:pPr indent="-342900" lvl="0" marL="457200" rtl="0" algn="l">
              <a:spcBef>
                <a:spcPts val="0"/>
              </a:spcBef>
              <a:spcAft>
                <a:spcPts val="0"/>
              </a:spcAft>
              <a:buSzPts val="1800"/>
              <a:buChar char="●"/>
            </a:pPr>
            <a:r>
              <a:rPr lang="en"/>
              <a:t>Why? </a:t>
            </a:r>
            <a:endParaRPr/>
          </a:p>
          <a:p>
            <a:pPr indent="-342900" lvl="0" marL="457200" rtl="0" algn="l">
              <a:spcBef>
                <a:spcPts val="0"/>
              </a:spcBef>
              <a:spcAft>
                <a:spcPts val="0"/>
              </a:spcAft>
              <a:buSzPts val="1800"/>
              <a:buChar char="●"/>
            </a:pPr>
            <a:r>
              <a:rPr lang="en"/>
              <a:t>They are interested in prediction (same as the colleges)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Data</a:t>
            </a:r>
            <a:endParaRPr/>
          </a:p>
        </p:txBody>
      </p:sp>
      <p:sp>
        <p:nvSpPr>
          <p:cNvPr id="84" name="Google Shape;84;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Administrative data on all public, four year college attendees in Ohio</a:t>
            </a:r>
            <a:endParaRPr/>
          </a:p>
          <a:p>
            <a:pPr indent="-342900" lvl="0" marL="457200" rtl="0" algn="l">
              <a:spcBef>
                <a:spcPts val="0"/>
              </a:spcBef>
              <a:spcAft>
                <a:spcPts val="0"/>
              </a:spcAft>
              <a:buSzPts val="1800"/>
              <a:buChar char="●"/>
            </a:pPr>
            <a:r>
              <a:rPr lang="en"/>
              <a:t>They know college performance, persistence, </a:t>
            </a:r>
            <a:r>
              <a:rPr lang="en"/>
              <a:t>demographic</a:t>
            </a:r>
            <a:r>
              <a:rPr lang="en"/>
              <a:t> characteristics, ACT scores, high school performance</a:t>
            </a:r>
            <a:endParaRPr/>
          </a:p>
          <a:p>
            <a:pPr indent="-342900" lvl="0" marL="457200" rtl="0" algn="l">
              <a:spcBef>
                <a:spcPts val="0"/>
              </a:spcBef>
              <a:spcAft>
                <a:spcPts val="0"/>
              </a:spcAft>
              <a:buSzPts val="1800"/>
              <a:buChar char="●"/>
            </a:pPr>
            <a:r>
              <a:rPr lang="en"/>
              <a:t>BYU data from 1997 and 1998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Empirical Approach</a:t>
            </a:r>
            <a:endParaRPr/>
          </a:p>
        </p:txBody>
      </p:sp>
      <p:sp>
        <p:nvSpPr>
          <p:cNvPr id="90" name="Google Shape;90;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Straightforward regression of outcomes on subscores</a:t>
            </a:r>
            <a:endParaRPr/>
          </a:p>
          <a:p>
            <a:pPr indent="-342900" lvl="0" marL="457200" rtl="0" algn="l">
              <a:spcBef>
                <a:spcPts val="0"/>
              </a:spcBef>
              <a:spcAft>
                <a:spcPts val="0"/>
              </a:spcAft>
              <a:buSzPts val="1800"/>
              <a:buChar char="●"/>
            </a:pPr>
            <a:r>
              <a:rPr lang="en"/>
              <a:t>Test for equality of the coefficients (Why? Current practice presumes that all subsections matter equally)</a:t>
            </a:r>
            <a:endParaRPr/>
          </a:p>
          <a:p>
            <a:pPr indent="0" lvl="0" marL="457200" rtl="0" algn="l">
              <a:spcBef>
                <a:spcPts val="160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Results</a:t>
            </a:r>
            <a:endParaRPr/>
          </a:p>
        </p:txBody>
      </p:sp>
      <p:sp>
        <p:nvSpPr>
          <p:cNvPr id="96" name="Google Shape;96;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Overall ACT is predictive</a:t>
            </a:r>
            <a:endParaRPr/>
          </a:p>
          <a:p>
            <a:pPr indent="-342900" lvl="0" marL="457200" rtl="0" algn="l">
              <a:spcBef>
                <a:spcPts val="0"/>
              </a:spcBef>
              <a:spcAft>
                <a:spcPts val="0"/>
              </a:spcAft>
              <a:buSzPts val="1800"/>
              <a:buChar char="●"/>
            </a:pPr>
            <a:r>
              <a:rPr lang="en"/>
              <a:t>Each subscore is predictive individually</a:t>
            </a:r>
            <a:endParaRPr/>
          </a:p>
          <a:p>
            <a:pPr indent="-342900" lvl="0" marL="457200" rtl="0" algn="l">
              <a:spcBef>
                <a:spcPts val="0"/>
              </a:spcBef>
              <a:spcAft>
                <a:spcPts val="0"/>
              </a:spcAft>
              <a:buSzPts val="1800"/>
              <a:buChar char="●"/>
            </a:pPr>
            <a:r>
              <a:rPr lang="en"/>
              <a:t>After controlling for all subscores, Math and English are still predictive whereas Science and Reading are not</a:t>
            </a:r>
            <a:endParaRPr/>
          </a:p>
          <a:p>
            <a:pPr indent="-342900" lvl="0" marL="457200" rtl="0" algn="l">
              <a:spcBef>
                <a:spcPts val="0"/>
              </a:spcBef>
              <a:spcAft>
                <a:spcPts val="0"/>
              </a:spcAft>
              <a:buSzPts val="1800"/>
              <a:buChar char="●"/>
            </a:pPr>
            <a:r>
              <a:rPr lang="en"/>
              <a:t>What do the previous two bullets imply about the correlation between Math and Science?</a:t>
            </a:r>
            <a:endParaRPr/>
          </a:p>
          <a:p>
            <a:pPr indent="-342900" lvl="0" marL="457200" rtl="0" algn="l">
              <a:spcBef>
                <a:spcPts val="0"/>
              </a:spcBef>
              <a:spcAft>
                <a:spcPts val="0"/>
              </a:spcAft>
              <a:buSzPts val="1800"/>
              <a:buChar char="●"/>
            </a:pPr>
            <a:r>
              <a:rPr lang="en"/>
              <a:t>What should they control for?</a:t>
            </a:r>
            <a:endParaRPr/>
          </a:p>
          <a:p>
            <a:pPr indent="-342900" lvl="0" marL="457200" rtl="0" algn="l">
              <a:spcBef>
                <a:spcPts val="0"/>
              </a:spcBef>
              <a:spcAft>
                <a:spcPts val="0"/>
              </a:spcAft>
              <a:buSzPts val="1800"/>
              <a:buChar char="●"/>
            </a:pPr>
            <a:r>
              <a:rPr lang="en"/>
              <a:t>This is true for dropout and GPA</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Figure that says it all</a:t>
            </a:r>
            <a:endParaRPr/>
          </a:p>
        </p:txBody>
      </p:sp>
      <p:pic>
        <p:nvPicPr>
          <p:cNvPr id="102" name="Google Shape;102;p20"/>
          <p:cNvPicPr preferRelativeResize="0"/>
          <p:nvPr/>
        </p:nvPicPr>
        <p:blipFill>
          <a:blip r:embed="rId3">
            <a:alphaModFix/>
          </a:blip>
          <a:stretch>
            <a:fillRect/>
          </a:stretch>
        </p:blipFill>
        <p:spPr>
          <a:xfrm>
            <a:off x="2102441" y="1360062"/>
            <a:ext cx="4939124" cy="30012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Issues of Interpretation</a:t>
            </a:r>
            <a:endParaRPr/>
          </a:p>
        </p:txBody>
      </p:sp>
      <p:sp>
        <p:nvSpPr>
          <p:cNvPr id="108" name="Google Shape;108;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They are limited by the variation in the sample. What is the sample here? enrolled students)</a:t>
            </a:r>
            <a:endParaRPr/>
          </a:p>
          <a:p>
            <a:pPr indent="-342900" lvl="0" marL="457200" rtl="0" algn="l">
              <a:spcBef>
                <a:spcPts val="0"/>
              </a:spcBef>
              <a:spcAft>
                <a:spcPts val="0"/>
              </a:spcAft>
              <a:buSzPts val="1800"/>
              <a:buChar char="●"/>
            </a:pPr>
            <a:r>
              <a:rPr lang="en"/>
              <a:t>What would be a problem for their interpretation?</a:t>
            </a:r>
            <a:endParaRPr/>
          </a:p>
          <a:p>
            <a:pPr indent="-317500" lvl="1" marL="914400" rtl="0" algn="l">
              <a:spcBef>
                <a:spcPts val="0"/>
              </a:spcBef>
              <a:spcAft>
                <a:spcPts val="0"/>
              </a:spcAft>
              <a:buSzPts val="1400"/>
              <a:buChar char="○"/>
            </a:pPr>
            <a:r>
              <a:rPr lang="en"/>
              <a:t>What if ACT score predicts going to college?</a:t>
            </a:r>
            <a:endParaRPr/>
          </a:p>
          <a:p>
            <a:pPr indent="-317500" lvl="1" marL="914400" rtl="0" algn="l">
              <a:spcBef>
                <a:spcPts val="0"/>
              </a:spcBef>
              <a:spcAft>
                <a:spcPts val="0"/>
              </a:spcAft>
              <a:buSzPts val="1400"/>
              <a:buChar char="○"/>
            </a:pPr>
            <a:r>
              <a:rPr lang="en"/>
              <a:t>How do they address this? High School GPA, BYU sample, Community College Sample</a:t>
            </a:r>
            <a:endParaRPr/>
          </a:p>
          <a:p>
            <a:pPr indent="-342900" lvl="0" marL="457200" rtl="0" algn="l">
              <a:spcBef>
                <a:spcPts val="0"/>
              </a:spcBef>
              <a:spcAft>
                <a:spcPts val="0"/>
              </a:spcAft>
              <a:buSzPts val="1800"/>
              <a:buChar char="●"/>
            </a:pPr>
            <a:r>
              <a:rPr lang="en"/>
              <a:t>Why is this a good </a:t>
            </a:r>
            <a:r>
              <a:rPr lang="en"/>
              <a:t>application</a:t>
            </a:r>
            <a:r>
              <a:rPr lang="en"/>
              <a:t> of regression? Is this a causal estimate?</a:t>
            </a:r>
            <a:endParaRPr/>
          </a:p>
          <a:p>
            <a:pPr indent="-342900" lvl="0" marL="457200" rtl="0" algn="l">
              <a:spcBef>
                <a:spcPts val="0"/>
              </a:spcBef>
              <a:spcAft>
                <a:spcPts val="0"/>
              </a:spcAft>
              <a:buSzPts val="1800"/>
              <a:buChar char="●"/>
            </a:pPr>
            <a:r>
              <a:rPr lang="en"/>
              <a:t>Does this mean we should stop teaching reading and science in high school?</a:t>
            </a:r>
            <a:endParaRPr/>
          </a:p>
          <a:p>
            <a:pPr indent="0" lvl="0" marL="457200" rtl="0" algn="l">
              <a:spcBef>
                <a:spcPts val="1600"/>
              </a:spcBef>
              <a:spcAft>
                <a:spcPts val="16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