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5143500" cx="9144000"/>
  <p:notesSz cx="6858000" cy="9144000"/>
  <p:embeddedFontLst>
    <p:embeddedFont>
      <p:font typeface="Proxima Nova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ProximaNova-regular.fntdata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ProximaNova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ProximaNova-boldItalic.fntdata"/><Relationship Id="rId30" Type="http://schemas.openxmlformats.org/officeDocument/2006/relationships/font" Target="fonts/ProximaNova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551af9ce71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551af9ce71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ac555bdec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ac555bdec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551af9ce71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551af9ce71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51af9ce71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551af9ce71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551af9ce71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551af9ce71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551af9ce71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551af9ce71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551af9ce71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551af9ce71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551af9ce71_0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551af9ce71_0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551af9ce71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551af9ce71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6b5ad5d21f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6b5ad5d21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551af9ce71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551af9ce71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8294845f17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8294845f1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8294845f17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8294845f17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551af9ce71_0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551af9ce71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551af9ce71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551af9ce71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551af9ce71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551af9ce71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551af9ce71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551af9ce71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551af9ce71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551af9ce71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551af9ce71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551af9ce71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551af9ce71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551af9ce71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551af9ce71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551af9ce71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16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16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16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16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1600"/>
              </a:spcBef>
              <a:spcAft>
                <a:spcPts val="16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5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Winners and Losers?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The Effect of Gaining and Losing Access to Selective Colleges on Education and Labor Market Outcomes</a:t>
            </a:r>
            <a:endParaRPr sz="2400"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Sandra E. Black, Jeffrey Denning, Jesse Rothstein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Methods of Prediction</a:t>
            </a:r>
            <a:endParaRPr/>
          </a:p>
        </p:txBody>
      </p:sp>
      <p:sp>
        <p:nvSpPr>
          <p:cNvPr id="116" name="Google Shape;116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Random Forest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Designed to address overfitting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Logit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Super easy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These two end up being very high correlated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We extend our predictions “out of sample” which means before the implementation of the T10 policy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 told you they were highly correlated</a:t>
            </a:r>
            <a:endParaRPr/>
          </a:p>
        </p:txBody>
      </p:sp>
      <p:pic>
        <p:nvPicPr>
          <p:cNvPr id="122" name="Google Shape;122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23275" y="1797922"/>
            <a:ext cx="6297451" cy="2325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Empirical Change in Enrollment</a:t>
            </a:r>
            <a:endParaRPr/>
          </a:p>
        </p:txBody>
      </p:sp>
      <p:pic>
        <p:nvPicPr>
          <p:cNvPr id="128" name="Google Shape;128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4900" y="1017725"/>
            <a:ext cx="7714194" cy="382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Step</a:t>
            </a:r>
            <a:endParaRPr/>
          </a:p>
        </p:txBody>
      </p:sp>
      <p:sp>
        <p:nvSpPr>
          <p:cNvPr id="134" name="Google Shape;134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Pick affected groups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Our baseline was just to use a simple (ad hoc) choice/heuristic. 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(&gt;2.5 pp change or &gt;1.8 and in between cells with &gt;3 pp)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We also use a LASSO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LASSO picks which things should be included--which are non zero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LASSO</a:t>
            </a:r>
            <a:endParaRPr/>
          </a:p>
        </p:txBody>
      </p:sp>
      <p:sp>
        <p:nvSpPr>
          <p:cNvPr id="140" name="Google Shape;140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Penalizes adding more cells--avoids overfitting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We modify a LASSO slightly to get contiguous cells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Machine Learning Pause</a:t>
            </a:r>
            <a:endParaRPr/>
          </a:p>
        </p:txBody>
      </p:sp>
      <p:sp>
        <p:nvSpPr>
          <p:cNvPr id="146" name="Google Shape;146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Why did we do all of that?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Machine Learning Pause</a:t>
            </a:r>
            <a:endParaRPr/>
          </a:p>
        </p:txBody>
      </p:sp>
      <p:sp>
        <p:nvSpPr>
          <p:cNvPr id="152" name="Google Shape;152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Why did we do all of that?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We didn’t know treatment--we had to predict it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We used our knowledge about the world to get at treatment 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Now what? 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Differences in Differences!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Outcomes </a:t>
            </a:r>
            <a:endParaRPr/>
          </a:p>
        </p:txBody>
      </p:sp>
      <p:pic>
        <p:nvPicPr>
          <p:cNvPr id="158" name="Google Shape;158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7875" y="1170125"/>
            <a:ext cx="3693175" cy="2624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43150" y="1170125"/>
            <a:ext cx="3789145" cy="262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Outcomes</a:t>
            </a:r>
            <a:endParaRPr/>
          </a:p>
        </p:txBody>
      </p:sp>
      <p:pic>
        <p:nvPicPr>
          <p:cNvPr id="165" name="Google Shape;165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170125"/>
            <a:ext cx="3865101" cy="273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26500" y="1170125"/>
            <a:ext cx="3865100" cy="27354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Outcomes</a:t>
            </a:r>
            <a:endParaRPr/>
          </a:p>
        </p:txBody>
      </p:sp>
      <p:pic>
        <p:nvPicPr>
          <p:cNvPr id="172" name="Google Shape;172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5725" y="1388550"/>
            <a:ext cx="4032550" cy="288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What is the effect of attending a more selective school?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Why is this hard to estimate? 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Specific question: How did the Texas Top Ten Percent Rule affect student enrollment, graduation, and earnings.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Outcomes</a:t>
            </a:r>
            <a:endParaRPr/>
          </a:p>
        </p:txBody>
      </p:sp>
      <p:pic>
        <p:nvPicPr>
          <p:cNvPr id="178" name="Google Shape;178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9650" y="1017726"/>
            <a:ext cx="7943566" cy="393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Outcomes</a:t>
            </a:r>
            <a:endParaRPr/>
          </a:p>
        </p:txBody>
      </p:sp>
      <p:pic>
        <p:nvPicPr>
          <p:cNvPr id="184" name="Google Shape;184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21914" y="1351375"/>
            <a:ext cx="4500174" cy="345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</a:t>
            </a:r>
            <a:endParaRPr/>
          </a:p>
        </p:txBody>
      </p:sp>
      <p:sp>
        <p:nvSpPr>
          <p:cNvPr id="190" name="Google Shape;190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Machine learning and causal inference can be complementary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Often </a:t>
            </a:r>
            <a:r>
              <a:rPr lang="en"/>
              <a:t>prediction</a:t>
            </a:r>
            <a:r>
              <a:rPr lang="en"/>
              <a:t> is useful for determining treatment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Texas Top 10 Percent Rule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In 1996 the 5th Circuit ruled in </a:t>
            </a:r>
            <a:r>
              <a:rPr i="1" lang="en"/>
              <a:t>Hopwood v. Texas </a:t>
            </a:r>
            <a:r>
              <a:rPr lang="en"/>
              <a:t>that schools could not use race in admission to college. 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In response, Texas passed a law that came to be known as the Top 10 percent policy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This stated that if you were in the top 10 percent of your public Texas high school you were automatically admitted to any Texas public university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would you </a:t>
            </a:r>
            <a:r>
              <a:rPr lang="en"/>
              <a:t>evaluate</a:t>
            </a:r>
            <a:r>
              <a:rPr lang="en"/>
              <a:t> this?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would you evaluate this?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 most obvious would be a regression discontinuity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Suppose you don’t have class rank (this was not collected prior to the policy--still </a:t>
            </a:r>
            <a:r>
              <a:rPr lang="en"/>
              <a:t>isn't</a:t>
            </a:r>
            <a:r>
              <a:rPr lang="en"/>
              <a:t> actually)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Difference in Difference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Suppose you don’t have an indicator for being in the top 10 percent of your class in the pre period (this is true)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Implications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Some students got access to UT Austin that wouldn’t have previously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Others who were going to UT Austin got pushed out.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Happened</a:t>
            </a:r>
            <a:endParaRPr/>
          </a:p>
        </p:txBody>
      </p:sp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63000" y="1017725"/>
            <a:ext cx="4018000" cy="3528175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9"/>
          <p:cNvSpPr txBox="1"/>
          <p:nvPr/>
        </p:nvSpPr>
        <p:spPr>
          <a:xfrm>
            <a:off x="966150" y="1598650"/>
            <a:ext cx="1376100" cy="4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roxima Nova"/>
                <a:ea typeface="Proxima Nova"/>
                <a:cs typeface="Proxima Nova"/>
                <a:sym typeface="Proxima Nova"/>
              </a:rPr>
              <a:t>Class Rank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98" name="Google Shape;98;p19"/>
          <p:cNvSpPr txBox="1"/>
          <p:nvPr/>
        </p:nvSpPr>
        <p:spPr>
          <a:xfrm>
            <a:off x="3426675" y="4511000"/>
            <a:ext cx="2384100" cy="3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roxima Nova"/>
                <a:ea typeface="Proxima Nova"/>
                <a:cs typeface="Proxima Nova"/>
                <a:sym typeface="Proxima Nova"/>
              </a:rPr>
              <a:t>Fraction of Students attending UT Austin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 what to do?</a:t>
            </a:r>
            <a:endParaRPr/>
          </a:p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Despite being a very influential policy, there haven’t been evaluations using </a:t>
            </a:r>
            <a:r>
              <a:rPr lang="en"/>
              <a:t>statewide</a:t>
            </a:r>
            <a:r>
              <a:rPr lang="en"/>
              <a:t> data due to the lack of data on student class rank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However, if you could predict top 10 percent status that could be used...How?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Predict Top 10 Status</a:t>
            </a:r>
            <a:endParaRPr/>
          </a:p>
        </p:txBody>
      </p:sp>
      <p:sp>
        <p:nvSpPr>
          <p:cNvPr id="110" name="Google Shape;110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We have top 10 indicators for students applying to college in the post period. 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We also have test scores, class taken, absences, school info, student demographics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We use these predict top 10 percent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