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y="5143500" cx="9144000"/>
  <p:notesSz cx="6858000" cy="9144000"/>
  <p:embeddedFontLst>
    <p:embeddedFont>
      <p:font typeface="Proxima Nova"/>
      <p:regular r:id="rId25"/>
      <p:bold r:id="rId26"/>
      <p:italic r:id="rId27"/>
      <p:boldItalic r:id="rId28"/>
    </p:embeddedFont>
    <p:embeddedFont>
      <p:font typeface="Roboto"/>
      <p:regular r:id="rId29"/>
      <p:bold r:id="rId30"/>
      <p:italic r:id="rId31"/>
      <p:boldItalic r:id="rId3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ProximaNova-bold.fntdata"/><Relationship Id="rId25" Type="http://schemas.openxmlformats.org/officeDocument/2006/relationships/font" Target="fonts/ProximaNova-regular.fntdata"/><Relationship Id="rId28" Type="http://schemas.openxmlformats.org/officeDocument/2006/relationships/font" Target="fonts/ProximaNova-boldItalic.fntdata"/><Relationship Id="rId27" Type="http://schemas.openxmlformats.org/officeDocument/2006/relationships/font" Target="fonts/ProximaNova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Roboto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Roboto-italic.fntdata"/><Relationship Id="rId30" Type="http://schemas.openxmlformats.org/officeDocument/2006/relationships/font" Target="fonts/Roboto-bold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32" Type="http://schemas.openxmlformats.org/officeDocument/2006/relationships/font" Target="fonts/Roboto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6267fa3f20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6267fa3f20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6267fa3f20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6267fa3f20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6267fa3f20_1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6267fa3f20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6267fa3f20_1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6267fa3f20_1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6267fa3f20_1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6267fa3f20_1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6267fa3f20_1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6267fa3f20_1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6267fa3f20_1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6267fa3f20_1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6267fa3f20_1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6267fa3f20_1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6267fa3f20_1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6267fa3f20_1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6267fa3f20_1_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6267fa3f20_1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6267fa3f20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6267fa3f20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6267fa3f20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6267fa3f20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6267fa3f20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6267fa3f20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6267fa3f20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6267fa3f20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6267fa3f20_1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6267fa3f20_1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6267fa3f20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6267fa3f20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6267fa3f20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6267fa3f20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6267fa3f20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6267fa3f20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oogle Shape;15;p3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" name="Google Shape;16;p3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2pPr>
            <a:lvl3pPr indent="-342900" lvl="2" marL="1371600">
              <a:spcBef>
                <a:spcPts val="160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42900" lvl="3" marL="1828800">
              <a:spcBef>
                <a:spcPts val="16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>
              <a:spcBef>
                <a:spcPts val="160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>
              <a:spcBef>
                <a:spcPts val="160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pearmin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Roboto"/>
                <a:ea typeface="Roboto"/>
                <a:cs typeface="Roboto"/>
                <a:sym typeface="Roboto"/>
              </a:rPr>
              <a:t>The impact of computer usage on academic performance: Evidence from a randomized trial at the United States Military Academy</a:t>
            </a:r>
            <a:endParaRPr sz="30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Roboto"/>
                <a:ea typeface="Roboto"/>
                <a:cs typeface="Roboto"/>
                <a:sym typeface="Roboto"/>
              </a:rPr>
              <a:t>Susan Payne Carter, Kyle Greenberg, Michael S. Walker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Roboto"/>
                <a:ea typeface="Roboto"/>
                <a:cs typeface="Roboto"/>
                <a:sym typeface="Roboto"/>
              </a:rPr>
              <a:t>Discussion by Jeff Denning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Did Randomization Work? Did this treatment matter?</a:t>
            </a:r>
            <a:endParaRPr/>
          </a:p>
        </p:txBody>
      </p:sp>
      <p:pic>
        <p:nvPicPr>
          <p:cNvPr id="115" name="Google Shape;115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33750" y="1152477"/>
            <a:ext cx="7276498" cy="3919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What’s the answer?</a:t>
            </a:r>
            <a:endParaRPr/>
          </a:p>
        </p:txBody>
      </p:sp>
      <p:pic>
        <p:nvPicPr>
          <p:cNvPr id="121" name="Google Shape;121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29248" y="1017725"/>
            <a:ext cx="6485506" cy="341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Laptops/Tablets were bad for students</a:t>
            </a:r>
            <a:endParaRPr/>
          </a:p>
        </p:txBody>
      </p:sp>
      <p:sp>
        <p:nvSpPr>
          <p:cNvPr id="127" name="Google Shape;127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Driven by multiple choice/short answers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Effects are pretty big, .2 of a standard deviation.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17% as large as a 1 point increase in GPA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Is this result driven by Tablets or Computers</a:t>
            </a:r>
            <a:endParaRPr/>
          </a:p>
        </p:txBody>
      </p:sp>
      <p:sp>
        <p:nvSpPr>
          <p:cNvPr id="133" name="Google Shape;133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Both!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effects are remarkably similar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authors comment that they can’t rule out too much when it comes to laptops versus computers.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Other things they do</a:t>
            </a:r>
            <a:endParaRPr/>
          </a:p>
        </p:txBody>
      </p:sp>
      <p:sp>
        <p:nvSpPr>
          <p:cNvPr id="139" name="Google Shape;139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Some students have a test of economics they took before the semester. They control for this and find similar results. Is this necessary?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Worry a lot about standard errors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Internally Valid?</a:t>
            </a:r>
            <a:endParaRPr/>
          </a:p>
        </p:txBody>
      </p:sp>
      <p:sp>
        <p:nvSpPr>
          <p:cNvPr id="145" name="Google Shape;145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How does this paper do on internal validity?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Internally Valid?</a:t>
            </a:r>
            <a:endParaRPr/>
          </a:p>
        </p:txBody>
      </p:sp>
      <p:sp>
        <p:nvSpPr>
          <p:cNvPr id="151" name="Google Shape;151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How does this paper do on internal validity?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Pretty well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Low attrition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Adherence to treatment seems good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Extra levels of randomization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Checks for balance</a:t>
            </a:r>
            <a:endParaRPr/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"/>
              <a:t>Even on a pre-test!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does this do on external validity?</a:t>
            </a:r>
            <a:endParaRPr/>
          </a:p>
        </p:txBody>
      </p:sp>
      <p:sp>
        <p:nvSpPr>
          <p:cNvPr id="157" name="Google Shape;157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Where are these results likely to apply?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does this do on external validity?</a:t>
            </a:r>
            <a:endParaRPr/>
          </a:p>
        </p:txBody>
      </p:sp>
      <p:sp>
        <p:nvSpPr>
          <p:cNvPr id="163" name="Google Shape;163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Where are these results likely to apply?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More likely to apply in smaller classrooms, liberal arts colleges, selective institutions, econ classes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Likely doesn’t apply as closely to CS classes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do we learn?</a:t>
            </a:r>
            <a:endParaRPr/>
          </a:p>
        </p:txBody>
      </p:sp>
      <p:sp>
        <p:nvSpPr>
          <p:cNvPr id="169" name="Google Shape;169;p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Laptops aren’t good for student learning in econ classes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What should we do?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If you were teaching an econ class, what would you do about laptops?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What is this a question of?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What if you were teaching a PA class?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the question?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How does allowing laptops in the classroom affect student performance?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What’s the broadest way to frame this question?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What’s the narrowest way to frame the question?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Setting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United State Military Academy (West Point)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Small, liberal arts college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Introductory Economics (sophomore year)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Everyone is on “scholarship” but must serve in the military for 5 years active duty and 8 years total.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do they have Table 1?</a:t>
            </a:r>
            <a:endParaRPr/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89787" y="1075400"/>
            <a:ext cx="5364426" cy="36824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Experiment</a:t>
            </a:r>
            <a:endParaRPr/>
          </a:p>
        </p:txBody>
      </p:sp>
      <p:pic>
        <p:nvPicPr>
          <p:cNvPr id="84" name="Google Shape;8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2263" y="1108561"/>
            <a:ext cx="7139476" cy="3504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about SUTVA?</a:t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Do we need to worry about SUTVA here?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What if they randomized at the student level?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Notes on West Point</a:t>
            </a:r>
            <a:endParaRPr/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Small classrooms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Identical syllabus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Same textbook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Online testing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Up to 30 sections of the course, taught by 10 different professors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No cell phones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Students are randomly assigned to classes. Is this necessary for a causal interpretation?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Grades (mechanically) matter for your first job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Everyone has a laptop and tablet, wifi, and has taken a CS course. 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Estimating equation</a:t>
            </a:r>
            <a:endParaRPr/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These are a bit fancier than is ideal for your first RCT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Y is an outcome, i is a student, j is professor, class-hour is h, and semester is t.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Z is an indicator for treatment (it doesn’t have i, why?)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Kappa are professor/semester fixed effects (what kind of comparison does this mean we make)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Lambda includes fixed effects for class hour and semester</a:t>
            </a:r>
            <a:endParaRPr/>
          </a:p>
        </p:txBody>
      </p:sp>
      <p:pic>
        <p:nvPicPr>
          <p:cNvPr id="103" name="Google Shape;103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7895" y="3520820"/>
            <a:ext cx="5618100" cy="821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</a:t>
            </a:r>
            <a:endParaRPr/>
          </a:p>
        </p:txBody>
      </p:sp>
      <p:sp>
        <p:nvSpPr>
          <p:cNvPr id="109" name="Google Shape;109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50 classrooms, 726 students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Limit to sophomores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Survey of faculty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Administrative data from school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Final Exam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Some section was scored by machines. Others were scored by the professors.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Why does this distinction matter?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Small attrition, and not differential by treatment (2%). Why does this matter?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