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8" r:id="rId10"/>
    <p:sldId id="265" r:id="rId11"/>
    <p:sldId id="269" r:id="rId12"/>
    <p:sldId id="266" r:id="rId13"/>
    <p:sldId id="259" r:id="rId14"/>
    <p:sldId id="267" r:id="rId15"/>
    <p:sldId id="270" r:id="rId16"/>
    <p:sldId id="271" r:id="rId17"/>
  </p:sldIdLst>
  <p:sldSz cx="9144000" cy="5143500" type="screen16x9"/>
  <p:notesSz cx="6858000" cy="9144000"/>
  <p:embeddedFontLst>
    <p:embeddedFont>
      <p:font typeface="Proxima Nova" panose="020B060402020202020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5" roundtripDataSignature="AMtx7mgrg5E+9AR5CQJayL90PrlBJFVz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2" d="100"/>
          <a:sy n="152" d="100"/>
        </p:scale>
        <p:origin x="754" y="101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7" name="Google Shape;5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d81f2d5a8c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d81f2d5a8c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" name="Google Shape;11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d81f2d5a8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d81f2d5a8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d81f2d5a8c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d81f2d5a8c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d81f2d5a8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d81f2d5a8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" name="Google Shape;6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9" name="Google Shape;6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1" name="Google Shape;8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" name="Google Shape;9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" name="Google Shape;9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" name="Google Shape;10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d81f2d5a8c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d81f2d5a8c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1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" name="Google Shape;11;p12"/>
          <p:cNvSpPr txBox="1">
            <a:spLocks noGrp="1"/>
          </p:cNvSpPr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12"/>
          <p:cNvSpPr txBox="1">
            <a:spLocks noGrp="1"/>
          </p:cNvSpPr>
          <p:nvPr>
            <p:ph type="subTitle" idx="1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21"/>
          <p:cNvSpPr txBox="1">
            <a:spLocks noGrp="1"/>
          </p:cNvSpPr>
          <p:nvPr>
            <p:ph type="title" hasCustomPrompt="1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9pPr>
          </a:lstStyle>
          <a:p>
            <a:r>
              <a:t>xx%</a:t>
            </a:r>
          </a:p>
        </p:txBody>
      </p:sp>
      <p:sp>
        <p:nvSpPr>
          <p:cNvPr id="51" name="Google Shape;51;p21"/>
          <p:cNvSpPr txBox="1">
            <a:spLocks noGrp="1"/>
          </p:cNvSpPr>
          <p:nvPr>
            <p:ph type="body" idx="1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3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18" name="Google Shape;18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Google Shape;20;p14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1" name="Google Shape;21;p14"/>
          <p:cNvSpPr txBox="1">
            <a:spLocks noGrp="1"/>
          </p:cNvSpPr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0" name="Google Shape;40;p1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19"/>
          <p:cNvSpPr txBox="1">
            <a:spLocks noGrp="1"/>
          </p:cNvSpPr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0"/>
          <p:cNvSpPr txBox="1">
            <a:spLocks noGrp="1"/>
          </p:cNvSpPr>
          <p:nvPr>
            <p:ph type="body" idx="1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47" name="Google Shape;47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pearmin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 sz="1400" b="0" i="0" u="none" strike="noStrike" cap="non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8" name="Google Shape;8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"/>
          <p:cNvSpPr txBox="1">
            <a:spLocks noGrp="1"/>
          </p:cNvSpPr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"/>
              <a:t>Final Thoughts</a:t>
            </a:r>
            <a:endParaRPr/>
          </a:p>
        </p:txBody>
      </p:sp>
      <p:sp>
        <p:nvSpPr>
          <p:cNvPr id="60" name="Google Shape;60;p1"/>
          <p:cNvSpPr txBox="1">
            <a:spLocks noGrp="1"/>
          </p:cNvSpPr>
          <p:nvPr>
            <p:ph type="subTitle" idx="1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/>
              <a:t>Jeff Denning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Understand the Why	</a:t>
            </a:r>
            <a:endParaRPr/>
          </a:p>
        </p:txBody>
      </p:sp>
      <p:sp>
        <p:nvSpPr>
          <p:cNvPr id="114" name="Google Shape;114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Understanding the mechanism behind an effect makes you a better analyst and advisor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Identify the causal mechanism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Test intermediate steps in the theory to confirm the pathway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Ask questions of people involved in the process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Embed yourself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Qualitative and Quantitative research are complements here</a:t>
            </a:r>
            <a:endParaRPr/>
          </a:p>
          <a:p>
            <a:pPr marL="91440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d81f2d5a8c_0_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Think About Implementation </a:t>
            </a:r>
            <a:endParaRPr/>
          </a:p>
        </p:txBody>
      </p:sp>
      <p:sp>
        <p:nvSpPr>
          <p:cNvPr id="138" name="Google Shape;138;g3d81f2d5a8c_0_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program-as-designed is not the program-as-implemented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Even proven interventions can fail if: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Staff are not trained or bought in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Eligibility rules are applied inconsistently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The target population does not take up the program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Process matters as much as design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Before scaling a program, understand why it worked the first time — not just that it worked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If It’s Important, Do It Right</a:t>
            </a:r>
            <a:endParaRPr/>
          </a:p>
        </p:txBody>
      </p:sp>
      <p:sp>
        <p:nvSpPr>
          <p:cNvPr id="120" name="Google Shape;120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 decisions are crucially important to public welfare and policy effectiveness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Observational analyses, while suggestive may not be sufficient to be assured of making the right decision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Conceptualize and execute the ideal analysis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Collect the right data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Implement an effective research design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Except in emergency, make marginal, reversible decisions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Monitor performance to see that results are coming out as expected</a:t>
            </a:r>
            <a:endParaRPr/>
          </a:p>
          <a:p>
            <a:pPr marL="45720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d81f2d5a8c_0_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 a Smart Consumer of Evidence </a:t>
            </a:r>
            <a:endParaRPr/>
          </a:p>
        </p:txBody>
      </p:sp>
      <p:sp>
        <p:nvSpPr>
          <p:cNvPr id="78" name="Google Shape;78;g3d81f2d5a8c_0_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/>
              <a:t>You will read and commission more evaluations than you run</a:t>
            </a:r>
            <a:endParaRPr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/>
              <a:t>When someone hands you a report, ask: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</a:pPr>
            <a:r>
              <a:rPr lang="en"/>
              <a:t>What is the research design? Is there a credible comparison group?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</a:pPr>
            <a:r>
              <a:rPr lang="en"/>
              <a:t>How large is the sample? How much attrition?</a:t>
            </a:r>
            <a:endParaRPr/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</a:pPr>
            <a:r>
              <a:rPr lang="en"/>
              <a:t>Who conducted the study, and who funded it?</a:t>
            </a:r>
            <a:endParaRPr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/>
              <a:t>A well-designed study with a clear limitation is more useful than a flashy one you can't interrogate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d81f2d5a8c_0_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Evidence ≠ Action </a:t>
            </a:r>
            <a:endParaRPr/>
          </a:p>
        </p:txBody>
      </p:sp>
      <p:sp>
        <p:nvSpPr>
          <p:cNvPr id="126" name="Google Shape;126;g3d81f2d5a8c_0_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credible causal estimate is necessary but not sufficient for a policy decision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still need to consider:</a:t>
            </a:r>
            <a:endParaRPr/>
          </a:p>
          <a:p>
            <a:pPr marL="457200" lvl="0" indent="-29845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/>
              <a:t>Cost-effectiveness: Is this the best use of scarce resources?</a:t>
            </a:r>
            <a:endParaRPr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/>
              <a:t>Political feasibility: Can you actually get this done?</a:t>
            </a:r>
            <a:endParaRPr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/>
              <a:t>Implementation capacity: Does the agency have the people and systems?</a:t>
            </a:r>
            <a:endParaRPr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/>
              <a:t>Equity: Who benefits and who bears the costs?</a:t>
            </a:r>
            <a:endParaRPr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/>
              <a:t>Scale: Will the effect survive at 100x the original sample?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Your job is to weigh evidence alongside these constraints, not to let evidence alone make the decision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d81f2d5a8c_0_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Work With Researchers</a:t>
            </a:r>
            <a:endParaRPr/>
          </a:p>
        </p:txBody>
      </p:sp>
      <p:sp>
        <p:nvSpPr>
          <p:cNvPr id="144" name="Google Shape;144;g3d81f2d5a8c_0_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You may be in a position to work with researchers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Hopefully this class makes you more likely to do that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Understand what they can say and more importantly what they can’t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12010-8B65-91D8-6652-9592F4CE7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Thanks!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49BFA0-9B0D-A91D-3FC4-488CD53654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really enjoyed having you in class</a:t>
            </a:r>
          </a:p>
          <a:p>
            <a:r>
              <a:rPr lang="en-US" dirty="0"/>
              <a:t>Please keep in touch as you progress through your time at LBJ and in your career</a:t>
            </a:r>
          </a:p>
          <a:p>
            <a:r>
              <a:rPr lang="en-US" err="1"/>
              <a:t>jeffdenning</a:t>
            </a:r>
            <a:r>
              <a:rPr lang="en-US"/>
              <a:t>@utexas.edu</a:t>
            </a:r>
          </a:p>
        </p:txBody>
      </p:sp>
    </p:spTree>
    <p:extLst>
      <p:ext uri="{BB962C8B-B14F-4D97-AF65-F5344CB8AC3E}">
        <p14:creationId xmlns:p14="http://schemas.microsoft.com/office/powerpoint/2010/main" val="197731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What do I want you to take away?</a:t>
            </a:r>
            <a:endParaRPr/>
          </a:p>
        </p:txBody>
      </p:sp>
      <p:sp>
        <p:nvSpPr>
          <p:cNvPr id="66" name="Google Shape;66;p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Program evaluation changed how I see the world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These skills will serve you in any policy career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Statistical literacy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Healthy, constructive empirical skepticism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Not constructive-- “Everything is worthless”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Constructive “This has limitations but we learned something”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Evaluate policy on the basis of evidence, rather than preferences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Be more skeptical of results that align with your priors</a:t>
            </a:r>
            <a:endParaRPr/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Being Critical</a:t>
            </a:r>
            <a:endParaRPr/>
          </a:p>
        </p:txBody>
      </p:sp>
      <p:sp>
        <p:nvSpPr>
          <p:cNvPr id="72" name="Google Shape;72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It is easy to be critical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Sometimes it’s really important to be critical!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In evaluating programs, advising policymakers, allocating resources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Sometimes it’s not great to be critical 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Building coalitions, working with stakeholders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Empirics will not solve all questions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Some questions are about values. E.g. (Medicaid Expansion)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Inequality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Community values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Are you asking the right question?</a:t>
            </a:r>
            <a:endParaRPr/>
          </a:p>
        </p:txBody>
      </p:sp>
      <p:sp>
        <p:nvSpPr>
          <p:cNvPr id="84" name="Google Shape;84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Prediction vs. Causal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Short Run versus Long Run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Process versus outcome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Outputs/Activities/Outcomes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Easily measured but not important? Hard to measure but really important?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Arrests made versus crime reduction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Teacher VA versus Teacher quality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What are you assuming?</a:t>
            </a:r>
            <a:endParaRPr/>
          </a:p>
        </p:txBody>
      </p:sp>
      <p:sp>
        <p:nvSpPr>
          <p:cNvPr id="90" name="Google Shape;90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the goal is a policy evaluation, what are you assuming in order to obtain a causal effect?  Is this plausible?  How would you know?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Often people present summary statistics with an implicit causal model in mind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Since we implemented the new after-school program, graduation rates are up 5 percent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States that expanded Medicaid saw lower uninsured rates than states that did not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The US has the highest healthcare costs in the world but has lifespans that are lower than many European countries</a:t>
            </a:r>
            <a:endParaRPr/>
          </a:p>
          <a:p>
            <a:pPr marL="45720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What is the counterfactual?</a:t>
            </a:r>
            <a:endParaRPr/>
          </a:p>
        </p:txBody>
      </p:sp>
      <p:sp>
        <p:nvSpPr>
          <p:cNvPr id="96" name="Google Shape;96;p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When you make a causal statement, you are saying something about the counterfactual.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can be done formally as in an RCT or RD or informally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“Coach woulda put me in fourth quarter, we would've been state champions. No doubt. No doubt in my mind.” -Uncle Rico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Char char="●"/>
            </a:pPr>
            <a:r>
              <a:rPr lang="en"/>
              <a:t>Is it a good counterfactual? Can you find a better one? Is it worth finding a better one?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If a Result Seems Crazy, It Probably Is</a:t>
            </a:r>
            <a:endParaRPr/>
          </a:p>
        </p:txBody>
      </p:sp>
      <p:sp>
        <p:nvSpPr>
          <p:cNvPr id="102" name="Google Shape;102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Identifying assumption does not hold</a:t>
            </a:r>
            <a:endParaRPr sz="140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Failure of randomization</a:t>
            </a:r>
            <a:endParaRPr sz="140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Bad data</a:t>
            </a:r>
            <a:endParaRPr sz="140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Look at data</a:t>
            </a:r>
            <a:endParaRPr sz="1400"/>
          </a:p>
          <a:p>
            <a:pPr marL="137160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 sz="1400"/>
              <a:t>Summary statistics, figures, raw data</a:t>
            </a:r>
            <a:endParaRPr sz="140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Has data collection or coding changed</a:t>
            </a:r>
            <a:endParaRPr sz="140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Multiple comparisons</a:t>
            </a:r>
            <a:endParaRPr sz="140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Suppose you look at effect of a policy change on 20 different outcomes</a:t>
            </a:r>
            <a:endParaRPr sz="140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Chance</a:t>
            </a:r>
            <a:endParaRPr sz="1400"/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5 percent of all results will be statistically significant, even when the true relationship is zero</a:t>
            </a:r>
            <a:endParaRPr sz="140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Caveat</a:t>
            </a:r>
            <a:endParaRPr sz="140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Sometimes people will manipulate statistics to make them conform to prior beliefs or what they think elected officials or funders want to hear</a:t>
            </a:r>
            <a:endParaRPr sz="1400"/>
          </a:p>
          <a:p>
            <a:pPr marL="45720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endParaRPr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Data can be a binding constraint</a:t>
            </a:r>
            <a:endParaRPr/>
          </a:p>
        </p:txBody>
      </p:sp>
      <p:sp>
        <p:nvSpPr>
          <p:cNvPr id="108" name="Google Shape;108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Appropriately preparing your data is key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What is your sample?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How do you define your variables?</a:t>
            </a:r>
            <a:endParaRPr/>
          </a:p>
          <a:p>
            <a:pPr marL="1371600" lvl="2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"/>
              <a:t>Are they affected by the thing you are studying?</a:t>
            </a:r>
            <a:endParaRPr/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Can you reproduce your results?</a:t>
            </a:r>
            <a:endParaRPr/>
          </a:p>
          <a:p>
            <a:pPr marL="914400" lvl="1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/>
              <a:t>How are missing values coded?</a:t>
            </a:r>
            <a:endParaRPr sz="2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d81f2d5a8c_0_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Internal vs. External Validity </a:t>
            </a:r>
            <a:endParaRPr/>
          </a:p>
        </p:txBody>
      </p:sp>
      <p:sp>
        <p:nvSpPr>
          <p:cNvPr id="132" name="Google Shape;132;g3d81f2d5a8c_0_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Internal validity: Did the study get the causal effect right in its setting?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External validity: Would the same result hold in your setting?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well-identified RCT in one context may not generalize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Different populations, institutions, implementation environments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When adopting "evidence-based" programs, always ask: evidence based on whom?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best policy decisions pair strong internal validity with a careful argument for why the result should travel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990</Words>
  <Application>Microsoft Office PowerPoint</Application>
  <PresentationFormat>On-screen Show (16:9)</PresentationFormat>
  <Paragraphs>114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Proxima Nova</vt:lpstr>
      <vt:lpstr>Spearmint</vt:lpstr>
      <vt:lpstr>Final Thoughts</vt:lpstr>
      <vt:lpstr>What do I want you to take away?</vt:lpstr>
      <vt:lpstr>Being Critical</vt:lpstr>
      <vt:lpstr>Are you asking the right question?</vt:lpstr>
      <vt:lpstr>What are you assuming?</vt:lpstr>
      <vt:lpstr>What is the counterfactual?</vt:lpstr>
      <vt:lpstr>If a Result Seems Crazy, It Probably Is</vt:lpstr>
      <vt:lpstr>Data can be a binding constraint</vt:lpstr>
      <vt:lpstr>Internal vs. External Validity </vt:lpstr>
      <vt:lpstr>Understand the Why </vt:lpstr>
      <vt:lpstr>Think About Implementation </vt:lpstr>
      <vt:lpstr>If It’s Important, Do It Right</vt:lpstr>
      <vt:lpstr>Be a Smart Consumer of Evidence </vt:lpstr>
      <vt:lpstr>Evidence ≠ Action </vt:lpstr>
      <vt:lpstr>Work With Researchers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Denning, Jeff</dc:creator>
  <cp:lastModifiedBy>Denning, Jeff</cp:lastModifiedBy>
  <cp:revision>1</cp:revision>
  <dcterms:modified xsi:type="dcterms:W3CDTF">2026-04-20T19:32:13Z</dcterms:modified>
</cp:coreProperties>
</file>