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y="5143500" cx="9144000"/>
  <p:notesSz cx="6858000" cy="9144000"/>
  <p:embeddedFontLst>
    <p:embeddedFont>
      <p:font typeface="Proxima Nova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font" Target="fonts/ProximaNova-bold.fntdata"/><Relationship Id="rId23" Type="http://schemas.openxmlformats.org/officeDocument/2006/relationships/font" Target="fonts/ProximaNova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ProximaNova-boldItalic.fntdata"/><Relationship Id="rId25" Type="http://schemas.openxmlformats.org/officeDocument/2006/relationships/font" Target="fonts/ProximaNova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4e160ccf0c_0_1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4e160ccf0c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4e160ccf0c_0_1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4e160ccf0c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4e160ccf0c_0_1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4e160ccf0c_0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4e160ccf0c_0_1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4e160ccf0c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4e160ccf0c_0_1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4e160ccf0c_0_1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4e160ccf0c_0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4e160ccf0c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4e160ccf0c_0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4e160ccf0c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4e160ccf0c_0_1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4e160ccf0c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4e160ccf0c_0_1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4e160ccf0c_0_1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4e160ccf0c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4e160ccf0c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4e160ccf0c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4e160ccf0c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4e160ccf0c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4e160ccf0c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4e160ccf0c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4e160ccf0c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4e160ccf0c_0_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4e160ccf0c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64822cbf53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64822cbf53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4e160ccf0c_0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4e160ccf0c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4f39c6b532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4f39c6b532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Punishment and Deterrence: Evidence from Drunk Driving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By Benjamin Hansen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Discussion by Jeff Denning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Results: Figures</a:t>
            </a:r>
            <a:endParaRPr/>
          </a:p>
        </p:txBody>
      </p:sp>
      <p:pic>
        <p:nvPicPr>
          <p:cNvPr id="114" name="Google Shape;114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99225" y="201375"/>
            <a:ext cx="3818175" cy="46688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Results: Table</a:t>
            </a:r>
            <a:endParaRPr/>
          </a:p>
        </p:txBody>
      </p:sp>
      <p:pic>
        <p:nvPicPr>
          <p:cNvPr id="120" name="Google Shape;120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81500" y="1100778"/>
            <a:ext cx="4981000" cy="3519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Robustness</a:t>
            </a:r>
            <a:endParaRPr/>
          </a:p>
        </p:txBody>
      </p:sp>
      <p:pic>
        <p:nvPicPr>
          <p:cNvPr id="126" name="Google Shape;126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66850" y="1090375"/>
            <a:ext cx="5808275" cy="3803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Why?</a:t>
            </a:r>
            <a:endParaRPr/>
          </a:p>
        </p:txBody>
      </p:sp>
      <p:sp>
        <p:nvSpPr>
          <p:cNvPr id="132" name="Google Shape;132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could reduce crime for 3 reasons: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Incapacitation--the driver cannot drive due to not having a license/being in jail/etc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Rehabilitation--the driver does not drink any more or re-evaluates the costs of drunk driving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Deterrence--the driver does not want to be punished again.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Judge Actions Change</a:t>
            </a:r>
            <a:endParaRPr/>
          </a:p>
        </p:txBody>
      </p:sp>
      <p:pic>
        <p:nvPicPr>
          <p:cNvPr id="138" name="Google Shape;138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04363" y="1152475"/>
            <a:ext cx="4335274" cy="38644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can’t he separate the effects of Judge Actions?</a:t>
            </a:r>
            <a:endParaRPr/>
          </a:p>
        </p:txBody>
      </p:sp>
      <p:sp>
        <p:nvSpPr>
          <p:cNvPr id="144" name="Google Shape;144;p27"/>
          <p:cNvSpPr txBox="1"/>
          <p:nvPr>
            <p:ph idx="1" type="body"/>
          </p:nvPr>
        </p:nvSpPr>
        <p:spPr>
          <a:xfrm>
            <a:off x="729450" y="1306000"/>
            <a:ext cx="7688700" cy="303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Many things change at the threshold: fine, jail, home monitoring, suspension, probation, alcohol treatment, etc.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Can he just regress recidivism on these things to get the causal effect of alcohol treatment?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These outcomes are not randomly assigned so we can’t get the causal effect. DUI is quasi-randomly assigned but a</a:t>
            </a:r>
            <a:r>
              <a:rPr lang="en"/>
              <a:t>lcohol</a:t>
            </a:r>
            <a:r>
              <a:rPr lang="en"/>
              <a:t> treatment is not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Incapacitation</a:t>
            </a:r>
            <a:endParaRPr/>
          </a:p>
        </p:txBody>
      </p:sp>
      <p:sp>
        <p:nvSpPr>
          <p:cNvPr id="150" name="Google Shape;150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He looks at recidivating in varying time windows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Much of the change in recidivism is </a:t>
            </a:r>
            <a:r>
              <a:rPr i="1" lang="en"/>
              <a:t>after</a:t>
            </a:r>
            <a:r>
              <a:rPr lang="en"/>
              <a:t> the end of loss of driving </a:t>
            </a:r>
            <a:r>
              <a:rPr lang="en"/>
              <a:t>privileges</a:t>
            </a:r>
            <a:r>
              <a:rPr lang="en"/>
              <a:t>--hence not likely driven by incapacitation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Rehabilitation</a:t>
            </a:r>
            <a:endParaRPr/>
          </a:p>
        </p:txBody>
      </p:sp>
      <p:sp>
        <p:nvSpPr>
          <p:cNvPr id="156" name="Google Shape;156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At .15 threshold, court-ordered treatments do not change. Hence, if effect was driven by rehabilitation you would not expect effects at .15--but there are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Also, other crimes that are often influenced by alcohol are not affected.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Deterrence</a:t>
            </a:r>
            <a:endParaRPr/>
          </a:p>
        </p:txBody>
      </p:sp>
      <p:sp>
        <p:nvSpPr>
          <p:cNvPr id="162" name="Google Shape;162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Future punishment increases at both thresholds.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reduction in recidivism is consistent with this.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author’s question?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Does punishment affect the probability of recidivism (reoffense)?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Specifically, if a driver gets a DUI, are the less likely to reoffend in the future?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so, why? Incapacitation, Deterrence, Rehabilitation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is this interesting?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Crime has huge social costs and we are interested in what policies work to reduce crime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Harsher punishments may work to deter crime but it’s hard to know the causal effect of punishment on future crime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Why? Punishment is not randomly assigned and so harsher punishments are usually correlated with criminals committing bigger crimes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Data from Washington state 1999-2007 on all DUI BAC tests.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Has BAC measures (2)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Has information on the driver, officer, incident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Also uses court records on types of punishment and other crimes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Method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Pretty straightforward RD.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running variable is BAC, and the thresholds are .08 and .15 for DUI and </a:t>
            </a:r>
            <a:r>
              <a:rPr lang="en"/>
              <a:t>aggravated</a:t>
            </a:r>
            <a:r>
              <a:rPr lang="en"/>
              <a:t> DUI.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Treats as a sharp RD because that’s how the law is written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Assumption Checks: Bunching at Threshold?</a:t>
            </a:r>
            <a:endParaRPr/>
          </a:p>
        </p:txBody>
      </p:sp>
      <p:pic>
        <p:nvPicPr>
          <p:cNvPr id="90" name="Google Shape;9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99672" y="1152475"/>
            <a:ext cx="4471325" cy="357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Formal Tests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McCrary P values at .08 of .59, at .15 of .38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Frandsen .795 for .08 and .886 for .15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Assumption Checks: Continuity of Covariates</a:t>
            </a:r>
            <a:endParaRPr/>
          </a:p>
        </p:txBody>
      </p:sp>
      <p:pic>
        <p:nvPicPr>
          <p:cNvPr id="102" name="Google Shape;10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71378" y="1113150"/>
            <a:ext cx="4349376" cy="3757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Covariates Tests</a:t>
            </a:r>
            <a:endParaRPr/>
          </a:p>
        </p:txBody>
      </p:sp>
      <p:pic>
        <p:nvPicPr>
          <p:cNvPr id="108" name="Google Shape;10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95147" y="1017722"/>
            <a:ext cx="5082579" cy="3799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