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embeddedFontLst>
    <p:embeddedFont>
      <p:font typeface="Proxima Nova"/>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roximaNova-italic.fntdata"/><Relationship Id="rId50" Type="http://schemas.openxmlformats.org/officeDocument/2006/relationships/font" Target="fonts/ProximaNova-bold.fntdata"/><Relationship Id="rId52" Type="http://schemas.openxmlformats.org/officeDocument/2006/relationships/font" Target="fonts/ProximaNova-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b7aa0cb10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b7aa0cb10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b7aa0cb10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b7aa0cb10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b7ab0680e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b7ab0680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b45f16a9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b45f16a9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b7ae329c87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b7ae329c8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b45f16a9c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b45f16a9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b45f16a9c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b45f16a9c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b45f16a9c0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b45f16a9c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b45f16a9c0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b45f16a9c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b45f16a9c0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b45f16a9c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b45f16a9c0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b45f16a9c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b45f16a9c0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b45f16a9c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b45f16a9c0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b45f16a9c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45f16a9c0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b45f16a9c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b45f16a9c0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b45f16a9c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b45f16a9c0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b45f16a9c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b45f16a9c0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b45f16a9c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b45f16a9c0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b45f16a9c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b45f16a9c0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b45f16a9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b45f16a9c0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b45f16a9c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b45f16a9c0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b45f16a9c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b45f16a9c0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b45f16a9c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b45f16a9c0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b45f16a9c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b7ae329c8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b7ae329c8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7aa0cb10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b7aa0cb1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680600" y="1676400"/>
            <a:ext cx="10830900" cy="21180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12" name="Google Shape;12;p2"/>
          <p:cNvSpPr txBox="1"/>
          <p:nvPr>
            <p:ph idx="1" type="subTitle"/>
          </p:nvPr>
        </p:nvSpPr>
        <p:spPr>
          <a:xfrm>
            <a:off x="680600" y="4243083"/>
            <a:ext cx="10830900" cy="8400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l">
              <a:lnSpc>
                <a:spcPct val="100000"/>
              </a:lnSpc>
              <a:spcBef>
                <a:spcPts val="0"/>
              </a:spcBef>
              <a:spcAft>
                <a:spcPts val="0"/>
              </a:spcAft>
              <a:buClr>
                <a:schemeClr val="lt1"/>
              </a:buClr>
              <a:buSzPts val="3200"/>
              <a:buNone/>
              <a:defRPr sz="3200">
                <a:solidFill>
                  <a:schemeClr val="lt1"/>
                </a:solidFill>
              </a:defRPr>
            </a:lvl2pPr>
            <a:lvl3pPr lvl="2" algn="l">
              <a:lnSpc>
                <a:spcPct val="100000"/>
              </a:lnSpc>
              <a:spcBef>
                <a:spcPts val="0"/>
              </a:spcBef>
              <a:spcAft>
                <a:spcPts val="0"/>
              </a:spcAft>
              <a:buClr>
                <a:schemeClr val="lt1"/>
              </a:buClr>
              <a:buSzPts val="3200"/>
              <a:buNone/>
              <a:defRPr sz="3200">
                <a:solidFill>
                  <a:schemeClr val="lt1"/>
                </a:solidFill>
              </a:defRPr>
            </a:lvl3pPr>
            <a:lvl4pPr lvl="3" algn="l">
              <a:lnSpc>
                <a:spcPct val="100000"/>
              </a:lnSpc>
              <a:spcBef>
                <a:spcPts val="0"/>
              </a:spcBef>
              <a:spcAft>
                <a:spcPts val="0"/>
              </a:spcAft>
              <a:buClr>
                <a:schemeClr val="lt1"/>
              </a:buClr>
              <a:buSzPts val="3200"/>
              <a:buNone/>
              <a:defRPr sz="3200">
                <a:solidFill>
                  <a:schemeClr val="lt1"/>
                </a:solidFill>
              </a:defRPr>
            </a:lvl4pPr>
            <a:lvl5pPr lvl="4" algn="l">
              <a:lnSpc>
                <a:spcPct val="100000"/>
              </a:lnSpc>
              <a:spcBef>
                <a:spcPts val="0"/>
              </a:spcBef>
              <a:spcAft>
                <a:spcPts val="0"/>
              </a:spcAft>
              <a:buClr>
                <a:schemeClr val="lt1"/>
              </a:buClr>
              <a:buSzPts val="3200"/>
              <a:buNone/>
              <a:defRPr sz="3200">
                <a:solidFill>
                  <a:schemeClr val="lt1"/>
                </a:solidFill>
              </a:defRPr>
            </a:lvl5pPr>
            <a:lvl6pPr lvl="5" algn="l">
              <a:lnSpc>
                <a:spcPct val="100000"/>
              </a:lnSpc>
              <a:spcBef>
                <a:spcPts val="0"/>
              </a:spcBef>
              <a:spcAft>
                <a:spcPts val="0"/>
              </a:spcAft>
              <a:buClr>
                <a:schemeClr val="lt1"/>
              </a:buClr>
              <a:buSzPts val="3200"/>
              <a:buNone/>
              <a:defRPr sz="3200">
                <a:solidFill>
                  <a:schemeClr val="lt1"/>
                </a:solidFill>
              </a:defRPr>
            </a:lvl6pPr>
            <a:lvl7pPr lvl="6" algn="l">
              <a:lnSpc>
                <a:spcPct val="100000"/>
              </a:lnSpc>
              <a:spcBef>
                <a:spcPts val="0"/>
              </a:spcBef>
              <a:spcAft>
                <a:spcPts val="0"/>
              </a:spcAft>
              <a:buClr>
                <a:schemeClr val="lt1"/>
              </a:buClr>
              <a:buSzPts val="3200"/>
              <a:buNone/>
              <a:defRPr sz="3200">
                <a:solidFill>
                  <a:schemeClr val="lt1"/>
                </a:solidFill>
              </a:defRPr>
            </a:lvl7pPr>
            <a:lvl8pPr lvl="7" algn="l">
              <a:lnSpc>
                <a:spcPct val="100000"/>
              </a:lnSpc>
              <a:spcBef>
                <a:spcPts val="0"/>
              </a:spcBef>
              <a:spcAft>
                <a:spcPts val="0"/>
              </a:spcAft>
              <a:buClr>
                <a:schemeClr val="lt1"/>
              </a:buClr>
              <a:buSzPts val="3200"/>
              <a:buNone/>
              <a:defRPr sz="3200">
                <a:solidFill>
                  <a:schemeClr val="lt1"/>
                </a:solidFill>
              </a:defRPr>
            </a:lvl8pPr>
            <a:lvl9pPr lvl="8" algn="l">
              <a:lnSpc>
                <a:spcPct val="100000"/>
              </a:lnSpc>
              <a:spcBef>
                <a:spcPts val="0"/>
              </a:spcBef>
              <a:spcAft>
                <a:spcPts val="0"/>
              </a:spcAft>
              <a:buClr>
                <a:schemeClr val="lt1"/>
              </a:buClr>
              <a:buSzPts val="3200"/>
              <a:buNone/>
              <a:defRPr sz="3200">
                <a:solidFill>
                  <a:schemeClr val="lt1"/>
                </a:solidFill>
              </a:defRPr>
            </a:lvl9pPr>
          </a:lstStyle>
          <a:p/>
        </p:txBody>
      </p:sp>
      <p:sp>
        <p:nvSpPr>
          <p:cNvPr id="13" name="Google Shape;13;p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2" name="Shape 52"/>
        <p:cNvGrpSpPr/>
        <p:nvPr/>
      </p:nvGrpSpPr>
      <p:grpSpPr>
        <a:xfrm>
          <a:off x="0" y="0"/>
          <a:ext cx="0" cy="0"/>
          <a:chOff x="0" y="0"/>
          <a:chExt cx="0" cy="0"/>
        </a:xfrm>
      </p:grpSpPr>
      <p:sp>
        <p:nvSpPr>
          <p:cNvPr id="53" name="Google Shape;53;p11"/>
          <p:cNvSpPr txBox="1"/>
          <p:nvPr>
            <p:ph type="title"/>
          </p:nvPr>
        </p:nvSpPr>
        <p:spPr>
          <a:xfrm>
            <a:off x="653667" y="701800"/>
            <a:ext cx="77301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4" name="Google Shape;54;p1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 name="Shape 55"/>
        <p:cNvGrpSpPr/>
        <p:nvPr/>
      </p:nvGrpSpPr>
      <p:grpSpPr>
        <a:xfrm>
          <a:off x="0" y="0"/>
          <a:ext cx="0" cy="0"/>
          <a:chOff x="0" y="0"/>
          <a:chExt cx="0" cy="0"/>
        </a:xfrm>
      </p:grpSpPr>
      <p:sp>
        <p:nvSpPr>
          <p:cNvPr id="56" name="Google Shape;56;p12"/>
          <p:cNvSpPr/>
          <p:nvPr/>
        </p:nvSpPr>
        <p:spPr>
          <a:xfrm>
            <a:off x="6096000" y="10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7" name="Google Shape;57;p12"/>
          <p:cNvCxnSpPr/>
          <p:nvPr/>
        </p:nvCxnSpPr>
        <p:spPr>
          <a:xfrm>
            <a:off x="6706233" y="5994000"/>
            <a:ext cx="624300" cy="0"/>
          </a:xfrm>
          <a:prstGeom prst="straightConnector1">
            <a:avLst/>
          </a:prstGeom>
          <a:noFill/>
          <a:ln cap="flat" cmpd="sng" w="19050">
            <a:solidFill>
              <a:schemeClr val="lt2"/>
            </a:solidFill>
            <a:prstDash val="solid"/>
            <a:round/>
            <a:headEnd len="sm" w="sm" type="none"/>
            <a:tailEnd len="sm" w="sm" type="none"/>
          </a:ln>
        </p:spPr>
      </p:cxnSp>
      <p:sp>
        <p:nvSpPr>
          <p:cNvPr id="58" name="Google Shape;58;p12"/>
          <p:cNvSpPr txBox="1"/>
          <p:nvPr>
            <p:ph type="title"/>
          </p:nvPr>
        </p:nvSpPr>
        <p:spPr>
          <a:xfrm>
            <a:off x="354000" y="1607767"/>
            <a:ext cx="5393700" cy="20127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9" name="Google Shape;59;p12"/>
          <p:cNvSpPr txBox="1"/>
          <p:nvPr>
            <p:ph idx="1" type="subTitle"/>
          </p:nvPr>
        </p:nvSpPr>
        <p:spPr>
          <a:xfrm>
            <a:off x="354000" y="3692001"/>
            <a:ext cx="5393700" cy="17940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0" name="Google Shape;60;p12"/>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2100"/>
              </a:spcBef>
              <a:spcAft>
                <a:spcPts val="0"/>
              </a:spcAft>
              <a:buClr>
                <a:schemeClr val="lt1"/>
              </a:buClr>
              <a:buSzPts val="1900"/>
              <a:buChar char="○"/>
              <a:defRPr>
                <a:solidFill>
                  <a:schemeClr val="lt1"/>
                </a:solidFill>
              </a:defRPr>
            </a:lvl2pPr>
            <a:lvl3pPr indent="-349250" lvl="2" marL="1371600" algn="l">
              <a:lnSpc>
                <a:spcPct val="115000"/>
              </a:lnSpc>
              <a:spcBef>
                <a:spcPts val="2100"/>
              </a:spcBef>
              <a:spcAft>
                <a:spcPts val="0"/>
              </a:spcAft>
              <a:buClr>
                <a:schemeClr val="lt1"/>
              </a:buClr>
              <a:buSzPts val="1900"/>
              <a:buChar char="■"/>
              <a:defRPr>
                <a:solidFill>
                  <a:schemeClr val="lt1"/>
                </a:solidFill>
              </a:defRPr>
            </a:lvl3pPr>
            <a:lvl4pPr indent="-349250" lvl="3" marL="1828800" algn="l">
              <a:lnSpc>
                <a:spcPct val="115000"/>
              </a:lnSpc>
              <a:spcBef>
                <a:spcPts val="2100"/>
              </a:spcBef>
              <a:spcAft>
                <a:spcPts val="0"/>
              </a:spcAft>
              <a:buClr>
                <a:schemeClr val="lt1"/>
              </a:buClr>
              <a:buSzPts val="1900"/>
              <a:buChar char="●"/>
              <a:defRPr>
                <a:solidFill>
                  <a:schemeClr val="lt1"/>
                </a:solidFill>
              </a:defRPr>
            </a:lvl4pPr>
            <a:lvl5pPr indent="-349250" lvl="4" marL="2286000" algn="l">
              <a:lnSpc>
                <a:spcPct val="115000"/>
              </a:lnSpc>
              <a:spcBef>
                <a:spcPts val="2100"/>
              </a:spcBef>
              <a:spcAft>
                <a:spcPts val="0"/>
              </a:spcAft>
              <a:buClr>
                <a:schemeClr val="lt1"/>
              </a:buClr>
              <a:buSzPts val="1900"/>
              <a:buChar char="○"/>
              <a:defRPr>
                <a:solidFill>
                  <a:schemeClr val="lt1"/>
                </a:solidFill>
              </a:defRPr>
            </a:lvl5pPr>
            <a:lvl6pPr indent="-349250" lvl="5" marL="2743200" algn="l">
              <a:lnSpc>
                <a:spcPct val="115000"/>
              </a:lnSpc>
              <a:spcBef>
                <a:spcPts val="2100"/>
              </a:spcBef>
              <a:spcAft>
                <a:spcPts val="0"/>
              </a:spcAft>
              <a:buClr>
                <a:schemeClr val="lt1"/>
              </a:buClr>
              <a:buSzPts val="1900"/>
              <a:buChar char="■"/>
              <a:defRPr>
                <a:solidFill>
                  <a:schemeClr val="lt1"/>
                </a:solidFill>
              </a:defRPr>
            </a:lvl6pPr>
            <a:lvl7pPr indent="-349250" lvl="6" marL="3200400" algn="l">
              <a:lnSpc>
                <a:spcPct val="115000"/>
              </a:lnSpc>
              <a:spcBef>
                <a:spcPts val="2100"/>
              </a:spcBef>
              <a:spcAft>
                <a:spcPts val="0"/>
              </a:spcAft>
              <a:buClr>
                <a:schemeClr val="lt1"/>
              </a:buClr>
              <a:buSzPts val="1900"/>
              <a:buChar char="●"/>
              <a:defRPr>
                <a:solidFill>
                  <a:schemeClr val="lt1"/>
                </a:solidFill>
              </a:defRPr>
            </a:lvl7pPr>
            <a:lvl8pPr indent="-349250" lvl="7" marL="3657600" algn="l">
              <a:lnSpc>
                <a:spcPct val="115000"/>
              </a:lnSpc>
              <a:spcBef>
                <a:spcPts val="2100"/>
              </a:spcBef>
              <a:spcAft>
                <a:spcPts val="0"/>
              </a:spcAft>
              <a:buClr>
                <a:schemeClr val="lt1"/>
              </a:buClr>
              <a:buSzPts val="1900"/>
              <a:buChar char="○"/>
              <a:defRPr>
                <a:solidFill>
                  <a:schemeClr val="lt1"/>
                </a:solidFill>
              </a:defRPr>
            </a:lvl8pPr>
            <a:lvl9pPr indent="-349250" lvl="8" marL="4114800" algn="l">
              <a:lnSpc>
                <a:spcPct val="115000"/>
              </a:lnSpc>
              <a:spcBef>
                <a:spcPts val="2100"/>
              </a:spcBef>
              <a:spcAft>
                <a:spcPts val="2100"/>
              </a:spcAft>
              <a:buClr>
                <a:schemeClr val="lt1"/>
              </a:buClr>
              <a:buSzPts val="1900"/>
              <a:buChar char="■"/>
              <a:defRPr>
                <a:solidFill>
                  <a:schemeClr val="lt1"/>
                </a:solidFill>
              </a:defRPr>
            </a:lvl9pPr>
          </a:lstStyle>
          <a:p/>
        </p:txBody>
      </p:sp>
      <p:sp>
        <p:nvSpPr>
          <p:cNvPr id="61" name="Google Shape;61;p1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 name="Shape 62"/>
        <p:cNvGrpSpPr/>
        <p:nvPr/>
      </p:nvGrpSpPr>
      <p:grpSpPr>
        <a:xfrm>
          <a:off x="0" y="0"/>
          <a:ext cx="0" cy="0"/>
          <a:chOff x="0" y="0"/>
          <a:chExt cx="0" cy="0"/>
        </a:xfrm>
      </p:grpSpPr>
      <p:sp>
        <p:nvSpPr>
          <p:cNvPr id="63" name="Google Shape;63;p13"/>
          <p:cNvSpPr txBox="1"/>
          <p:nvPr>
            <p:ph idx="1" type="body"/>
          </p:nvPr>
        </p:nvSpPr>
        <p:spPr>
          <a:xfrm>
            <a:off x="415600" y="5649100"/>
            <a:ext cx="7998300" cy="7983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800"/>
              <a:buNone/>
              <a:defRPr sz="2800"/>
            </a:lvl1pPr>
          </a:lstStyle>
          <a:p/>
        </p:txBody>
      </p:sp>
      <p:sp>
        <p:nvSpPr>
          <p:cNvPr id="64" name="Google Shape;64;p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 name="Shape 65"/>
        <p:cNvGrpSpPr/>
        <p:nvPr/>
      </p:nvGrpSpPr>
      <p:grpSpPr>
        <a:xfrm>
          <a:off x="0" y="0"/>
          <a:ext cx="0" cy="0"/>
          <a:chOff x="0" y="0"/>
          <a:chExt cx="0" cy="0"/>
        </a:xfrm>
      </p:grpSpPr>
      <p:sp>
        <p:nvSpPr>
          <p:cNvPr id="66" name="Google Shape;66;p14"/>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4"/>
          <p:cNvSpPr txBox="1"/>
          <p:nvPr>
            <p:ph hasCustomPrompt="1" type="title"/>
          </p:nvPr>
        </p:nvSpPr>
        <p:spPr>
          <a:xfrm>
            <a:off x="415600" y="1321967"/>
            <a:ext cx="11360700" cy="25572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8700"/>
              <a:buNone/>
              <a:defRPr b="1" sz="18700"/>
            </a:lvl1pPr>
            <a:lvl2pPr lvl="1" algn="ctr">
              <a:lnSpc>
                <a:spcPct val="100000"/>
              </a:lnSpc>
              <a:spcBef>
                <a:spcPts val="0"/>
              </a:spcBef>
              <a:spcAft>
                <a:spcPts val="0"/>
              </a:spcAft>
              <a:buSzPts val="18700"/>
              <a:buNone/>
              <a:defRPr b="1" sz="18700"/>
            </a:lvl2pPr>
            <a:lvl3pPr lvl="2" algn="ctr">
              <a:lnSpc>
                <a:spcPct val="100000"/>
              </a:lnSpc>
              <a:spcBef>
                <a:spcPts val="0"/>
              </a:spcBef>
              <a:spcAft>
                <a:spcPts val="0"/>
              </a:spcAft>
              <a:buSzPts val="18700"/>
              <a:buNone/>
              <a:defRPr b="1" sz="18700"/>
            </a:lvl3pPr>
            <a:lvl4pPr lvl="3" algn="ctr">
              <a:lnSpc>
                <a:spcPct val="100000"/>
              </a:lnSpc>
              <a:spcBef>
                <a:spcPts val="0"/>
              </a:spcBef>
              <a:spcAft>
                <a:spcPts val="0"/>
              </a:spcAft>
              <a:buSzPts val="18700"/>
              <a:buNone/>
              <a:defRPr b="1" sz="18700"/>
            </a:lvl4pPr>
            <a:lvl5pPr lvl="4" algn="ctr">
              <a:lnSpc>
                <a:spcPct val="100000"/>
              </a:lnSpc>
              <a:spcBef>
                <a:spcPts val="0"/>
              </a:spcBef>
              <a:spcAft>
                <a:spcPts val="0"/>
              </a:spcAft>
              <a:buSzPts val="18700"/>
              <a:buNone/>
              <a:defRPr b="1" sz="18700"/>
            </a:lvl5pPr>
            <a:lvl6pPr lvl="5" algn="ctr">
              <a:lnSpc>
                <a:spcPct val="100000"/>
              </a:lnSpc>
              <a:spcBef>
                <a:spcPts val="0"/>
              </a:spcBef>
              <a:spcAft>
                <a:spcPts val="0"/>
              </a:spcAft>
              <a:buSzPts val="18700"/>
              <a:buNone/>
              <a:defRPr b="1" sz="18700"/>
            </a:lvl6pPr>
            <a:lvl7pPr lvl="6" algn="ctr">
              <a:lnSpc>
                <a:spcPct val="100000"/>
              </a:lnSpc>
              <a:spcBef>
                <a:spcPts val="0"/>
              </a:spcBef>
              <a:spcAft>
                <a:spcPts val="0"/>
              </a:spcAft>
              <a:buSzPts val="18700"/>
              <a:buNone/>
              <a:defRPr b="1" sz="18700"/>
            </a:lvl7pPr>
            <a:lvl8pPr lvl="7" algn="ctr">
              <a:lnSpc>
                <a:spcPct val="100000"/>
              </a:lnSpc>
              <a:spcBef>
                <a:spcPts val="0"/>
              </a:spcBef>
              <a:spcAft>
                <a:spcPts val="0"/>
              </a:spcAft>
              <a:buSzPts val="18700"/>
              <a:buNone/>
              <a:defRPr b="1" sz="18700"/>
            </a:lvl8pPr>
            <a:lvl9pPr lvl="8" algn="ctr">
              <a:lnSpc>
                <a:spcPct val="100000"/>
              </a:lnSpc>
              <a:spcBef>
                <a:spcPts val="0"/>
              </a:spcBef>
              <a:spcAft>
                <a:spcPts val="0"/>
              </a:spcAft>
              <a:buSzPts val="18700"/>
              <a:buNone/>
              <a:defRPr b="1" sz="18700"/>
            </a:lvl9pPr>
          </a:lstStyle>
          <a:p>
            <a:r>
              <a:t>xx%</a:t>
            </a:r>
          </a:p>
        </p:txBody>
      </p:sp>
      <p:sp>
        <p:nvSpPr>
          <p:cNvPr id="68" name="Google Shape;68;p14"/>
          <p:cNvSpPr txBox="1"/>
          <p:nvPr>
            <p:ph idx="1" type="body"/>
          </p:nvPr>
        </p:nvSpPr>
        <p:spPr>
          <a:xfrm>
            <a:off x="415600" y="4095067"/>
            <a:ext cx="11360700" cy="12024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9" name="Google Shape;69;p1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 name="Google Shape;16;p3"/>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Autofit/>
          </a:bodyPr>
          <a:lstStyle>
            <a:lvl1pPr indent="-368300" lvl="0" marL="457200" algn="l">
              <a:lnSpc>
                <a:spcPct val="115000"/>
              </a:lnSpc>
              <a:spcBef>
                <a:spcPts val="0"/>
              </a:spcBef>
              <a:spcAft>
                <a:spcPts val="0"/>
              </a:spcAft>
              <a:buSzPts val="2200"/>
              <a:buChar char="●"/>
              <a:defRPr sz="2800"/>
            </a:lvl1pPr>
            <a:lvl2pPr indent="-368300" lvl="1" marL="914400" algn="l">
              <a:lnSpc>
                <a:spcPct val="115000"/>
              </a:lnSpc>
              <a:spcBef>
                <a:spcPts val="1000"/>
              </a:spcBef>
              <a:spcAft>
                <a:spcPts val="0"/>
              </a:spcAft>
              <a:buSzPts val="2200"/>
              <a:buChar char="○"/>
              <a:defRPr sz="2300"/>
            </a:lvl2pPr>
            <a:lvl3pPr indent="-368300" lvl="2" marL="1371600" algn="l">
              <a:lnSpc>
                <a:spcPct val="115000"/>
              </a:lnSpc>
              <a:spcBef>
                <a:spcPts val="1000"/>
              </a:spcBef>
              <a:spcAft>
                <a:spcPts val="0"/>
              </a:spcAft>
              <a:buSzPts val="2200"/>
              <a:buChar char="■"/>
              <a:defRPr sz="2300"/>
            </a:lvl3pPr>
            <a:lvl4pPr indent="-368300" lvl="3" marL="1828800" algn="l">
              <a:lnSpc>
                <a:spcPct val="115000"/>
              </a:lnSpc>
              <a:spcBef>
                <a:spcPts val="1000"/>
              </a:spcBef>
              <a:spcAft>
                <a:spcPts val="0"/>
              </a:spcAft>
              <a:buSzPts val="2200"/>
              <a:buChar char="●"/>
              <a:defRPr sz="2300"/>
            </a:lvl4pPr>
            <a:lvl5pPr indent="-368300" lvl="4" marL="2286000" algn="l">
              <a:lnSpc>
                <a:spcPct val="115000"/>
              </a:lnSpc>
              <a:spcBef>
                <a:spcPts val="1000"/>
              </a:spcBef>
              <a:spcAft>
                <a:spcPts val="0"/>
              </a:spcAft>
              <a:buSzPts val="2200"/>
              <a:buChar char="○"/>
              <a:defRPr sz="2300"/>
            </a:lvl5pPr>
            <a:lvl6pPr indent="-368300" lvl="5" marL="2743200" algn="l">
              <a:lnSpc>
                <a:spcPct val="115000"/>
              </a:lnSpc>
              <a:spcBef>
                <a:spcPts val="1000"/>
              </a:spcBef>
              <a:spcAft>
                <a:spcPts val="0"/>
              </a:spcAft>
              <a:buSzPts val="2200"/>
              <a:buChar char="■"/>
              <a:defRPr sz="2300"/>
            </a:lvl6pPr>
            <a:lvl7pPr indent="-368300" lvl="6" marL="3200400" algn="l">
              <a:lnSpc>
                <a:spcPct val="115000"/>
              </a:lnSpc>
              <a:spcBef>
                <a:spcPts val="1000"/>
              </a:spcBef>
              <a:spcAft>
                <a:spcPts val="0"/>
              </a:spcAft>
              <a:buSzPts val="2200"/>
              <a:buChar char="●"/>
              <a:defRPr sz="2300"/>
            </a:lvl7pPr>
            <a:lvl8pPr indent="-368300" lvl="7" marL="3657600" algn="l">
              <a:lnSpc>
                <a:spcPct val="115000"/>
              </a:lnSpc>
              <a:spcBef>
                <a:spcPts val="1000"/>
              </a:spcBef>
              <a:spcAft>
                <a:spcPts val="0"/>
              </a:spcAft>
              <a:buSzPts val="2200"/>
              <a:buChar char="○"/>
              <a:defRPr sz="2300"/>
            </a:lvl8pPr>
            <a:lvl9pPr indent="-368300" lvl="8" marL="4114800" algn="l">
              <a:lnSpc>
                <a:spcPct val="115000"/>
              </a:lnSpc>
              <a:spcBef>
                <a:spcPts val="1000"/>
              </a:spcBef>
              <a:spcAft>
                <a:spcPts val="1000"/>
              </a:spcAft>
              <a:buSzPts val="2200"/>
              <a:buChar char="■"/>
              <a:defRPr sz="2300"/>
            </a:lvl9pPr>
          </a:lstStyle>
          <a:p/>
        </p:txBody>
      </p:sp>
      <p:sp>
        <p:nvSpPr>
          <p:cNvPr id="17" name="Google Shape;17;p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chemeClr val="lt1"/>
        </a:solidFill>
      </p:bgPr>
    </p:bg>
    <p:spTree>
      <p:nvGrpSpPr>
        <p:cNvPr id="20" name="Shape 20"/>
        <p:cNvGrpSpPr/>
        <p:nvPr/>
      </p:nvGrpSpPr>
      <p:grpSpPr>
        <a:xfrm>
          <a:off x="0" y="0"/>
          <a:ext cx="0" cy="0"/>
          <a:chOff x="0" y="0"/>
          <a:chExt cx="0" cy="0"/>
        </a:xfrm>
      </p:grpSpPr>
      <p:sp>
        <p:nvSpPr>
          <p:cNvPr id="21" name="Google Shape;21;p4"/>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262626"/>
              </a:buClr>
              <a:buSzPts val="8000"/>
              <a:buFont typeface="Twentieth Century"/>
              <a:buNone/>
              <a:defRPr b="0" sz="8000">
                <a:solidFill>
                  <a:srgbClr val="262626"/>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 name="Google Shape;24;p4"/>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sz="2400" cap="none">
                <a:solidFill>
                  <a:schemeClr val="dk2"/>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25" name="Google Shape;25;p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4"/>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1" name="Shape 31"/>
        <p:cNvGrpSpPr/>
        <p:nvPr/>
      </p:nvGrpSpPr>
      <p:grpSpPr>
        <a:xfrm>
          <a:off x="0" y="0"/>
          <a:ext cx="0" cy="0"/>
          <a:chOff x="0" y="0"/>
          <a:chExt cx="0" cy="0"/>
        </a:xfrm>
      </p:grpSpPr>
      <p:cxnSp>
        <p:nvCxnSpPr>
          <p:cNvPr id="32" name="Google Shape;32;p6"/>
          <p:cNvCxnSpPr/>
          <p:nvPr/>
        </p:nvCxnSpPr>
        <p:spPr>
          <a:xfrm>
            <a:off x="0" y="3997533"/>
            <a:ext cx="12192000" cy="0"/>
          </a:xfrm>
          <a:prstGeom prst="straightConnector1">
            <a:avLst/>
          </a:prstGeom>
          <a:noFill/>
          <a:ln cap="flat" cmpd="sng" w="19050">
            <a:solidFill>
              <a:schemeClr val="lt2"/>
            </a:solidFill>
            <a:prstDash val="solid"/>
            <a:round/>
            <a:headEnd len="sm" w="sm" type="none"/>
            <a:tailEnd len="sm" w="sm" type="none"/>
          </a:ln>
        </p:spPr>
      </p:cxnSp>
      <p:sp>
        <p:nvSpPr>
          <p:cNvPr id="33" name="Google Shape;33;p6"/>
          <p:cNvSpPr txBox="1"/>
          <p:nvPr>
            <p:ph type="title"/>
          </p:nvPr>
        </p:nvSpPr>
        <p:spPr>
          <a:xfrm>
            <a:off x="680600" y="2743200"/>
            <a:ext cx="10830900" cy="10383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4" name="Google Shape;34;p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7"/>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8" name="Google Shape;38;p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9" name="Google Shape;39;p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p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p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3" name="Google Shape;43;p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4" name="Google Shape;44;p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7" name="Google Shape;47;p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p10"/>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50" name="Google Shape;50;p10"/>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1" name="Google Shape;51;p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1pPr>
            <a:lvl2pPr lvl="1"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3700"/>
              <a:buFont typeface="Proxima Nova"/>
              <a:buNone/>
              <a:defRPr b="0" i="0" sz="3700" u="none" cap="none" strike="noStrike">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accent3"/>
              </a:buClr>
              <a:buSzPts val="2400"/>
              <a:buFont typeface="Proxima Nova"/>
              <a:buChar char="●"/>
              <a:defRPr b="0" i="0" sz="2400" u="none" cap="none" strike="noStrike">
                <a:solidFill>
                  <a:schemeClr val="accent3"/>
                </a:solidFill>
                <a:latin typeface="Proxima Nova"/>
                <a:ea typeface="Proxima Nova"/>
                <a:cs typeface="Proxima Nova"/>
                <a:sym typeface="Proxima Nova"/>
              </a:defRPr>
            </a:lvl1pPr>
            <a:lvl2pPr indent="-349250" lvl="1" marL="914400" marR="0" rtl="0" algn="l">
              <a:lnSpc>
                <a:spcPct val="115000"/>
              </a:lnSpc>
              <a:spcBef>
                <a:spcPts val="2100"/>
              </a:spcBef>
              <a:spcAft>
                <a:spcPts val="0"/>
              </a:spcAft>
              <a:buClr>
                <a:schemeClr val="accent3"/>
              </a:buClr>
              <a:buSzPts val="1900"/>
              <a:buFont typeface="Proxima Nova"/>
              <a:buChar char="○"/>
              <a:defRPr b="0" i="0" sz="1900" u="none" cap="none" strike="noStrike">
                <a:solidFill>
                  <a:schemeClr val="accent3"/>
                </a:solidFill>
                <a:latin typeface="Proxima Nova"/>
                <a:ea typeface="Proxima Nova"/>
                <a:cs typeface="Proxima Nova"/>
                <a:sym typeface="Proxima Nova"/>
              </a:defRPr>
            </a:lvl2pPr>
            <a:lvl3pPr indent="-349250" lvl="2" marL="1371600" marR="0" rtl="0" algn="l">
              <a:lnSpc>
                <a:spcPct val="115000"/>
              </a:lnSpc>
              <a:spcBef>
                <a:spcPts val="2100"/>
              </a:spcBef>
              <a:spcAft>
                <a:spcPts val="0"/>
              </a:spcAft>
              <a:buClr>
                <a:schemeClr val="accent3"/>
              </a:buClr>
              <a:buSzPts val="1900"/>
              <a:buFont typeface="Proxima Nova"/>
              <a:buChar char="■"/>
              <a:defRPr b="0" i="0" sz="1900" u="none" cap="none" strike="noStrike">
                <a:solidFill>
                  <a:schemeClr val="accent3"/>
                </a:solidFill>
                <a:latin typeface="Proxima Nova"/>
                <a:ea typeface="Proxima Nova"/>
                <a:cs typeface="Proxima Nova"/>
                <a:sym typeface="Proxima Nova"/>
              </a:defRPr>
            </a:lvl3pPr>
            <a:lvl4pPr indent="-349250" lvl="3" marL="1828800" marR="0" rtl="0" algn="l">
              <a:lnSpc>
                <a:spcPct val="115000"/>
              </a:lnSpc>
              <a:spcBef>
                <a:spcPts val="2100"/>
              </a:spcBef>
              <a:spcAft>
                <a:spcPts val="0"/>
              </a:spcAft>
              <a:buClr>
                <a:schemeClr val="accent3"/>
              </a:buClr>
              <a:buSzPts val="1900"/>
              <a:buFont typeface="Proxima Nova"/>
              <a:buChar char="●"/>
              <a:defRPr b="0" i="0" sz="1900" u="none" cap="none" strike="noStrike">
                <a:solidFill>
                  <a:schemeClr val="accent3"/>
                </a:solidFill>
                <a:latin typeface="Proxima Nova"/>
                <a:ea typeface="Proxima Nova"/>
                <a:cs typeface="Proxima Nova"/>
                <a:sym typeface="Proxima Nova"/>
              </a:defRPr>
            </a:lvl4pPr>
            <a:lvl5pPr indent="-349250" lvl="4" marL="2286000" marR="0" rtl="0" algn="l">
              <a:lnSpc>
                <a:spcPct val="115000"/>
              </a:lnSpc>
              <a:spcBef>
                <a:spcPts val="2100"/>
              </a:spcBef>
              <a:spcAft>
                <a:spcPts val="0"/>
              </a:spcAft>
              <a:buClr>
                <a:schemeClr val="accent3"/>
              </a:buClr>
              <a:buSzPts val="1900"/>
              <a:buFont typeface="Proxima Nova"/>
              <a:buChar char="○"/>
              <a:defRPr b="0" i="0" sz="1900" u="none" cap="none" strike="noStrike">
                <a:solidFill>
                  <a:schemeClr val="accent3"/>
                </a:solidFill>
                <a:latin typeface="Proxima Nova"/>
                <a:ea typeface="Proxima Nova"/>
                <a:cs typeface="Proxima Nova"/>
                <a:sym typeface="Proxima Nova"/>
              </a:defRPr>
            </a:lvl5pPr>
            <a:lvl6pPr indent="-349250" lvl="5" marL="2743200" marR="0" rtl="0" algn="l">
              <a:lnSpc>
                <a:spcPct val="115000"/>
              </a:lnSpc>
              <a:spcBef>
                <a:spcPts val="2100"/>
              </a:spcBef>
              <a:spcAft>
                <a:spcPts val="0"/>
              </a:spcAft>
              <a:buClr>
                <a:schemeClr val="accent3"/>
              </a:buClr>
              <a:buSzPts val="1900"/>
              <a:buFont typeface="Proxima Nova"/>
              <a:buChar char="■"/>
              <a:defRPr b="0" i="0" sz="1900" u="none" cap="none" strike="noStrike">
                <a:solidFill>
                  <a:schemeClr val="accent3"/>
                </a:solidFill>
                <a:latin typeface="Proxima Nova"/>
                <a:ea typeface="Proxima Nova"/>
                <a:cs typeface="Proxima Nova"/>
                <a:sym typeface="Proxima Nova"/>
              </a:defRPr>
            </a:lvl6pPr>
            <a:lvl7pPr indent="-349250" lvl="6" marL="3200400" marR="0" rtl="0" algn="l">
              <a:lnSpc>
                <a:spcPct val="115000"/>
              </a:lnSpc>
              <a:spcBef>
                <a:spcPts val="2100"/>
              </a:spcBef>
              <a:spcAft>
                <a:spcPts val="0"/>
              </a:spcAft>
              <a:buClr>
                <a:schemeClr val="accent3"/>
              </a:buClr>
              <a:buSzPts val="1900"/>
              <a:buFont typeface="Proxima Nova"/>
              <a:buChar char="●"/>
              <a:defRPr b="0" i="0" sz="1900" u="none" cap="none" strike="noStrike">
                <a:solidFill>
                  <a:schemeClr val="accent3"/>
                </a:solidFill>
                <a:latin typeface="Proxima Nova"/>
                <a:ea typeface="Proxima Nova"/>
                <a:cs typeface="Proxima Nova"/>
                <a:sym typeface="Proxima Nova"/>
              </a:defRPr>
            </a:lvl7pPr>
            <a:lvl8pPr indent="-349250" lvl="7" marL="3657600" marR="0" rtl="0" algn="l">
              <a:lnSpc>
                <a:spcPct val="115000"/>
              </a:lnSpc>
              <a:spcBef>
                <a:spcPts val="2100"/>
              </a:spcBef>
              <a:spcAft>
                <a:spcPts val="0"/>
              </a:spcAft>
              <a:buClr>
                <a:schemeClr val="accent3"/>
              </a:buClr>
              <a:buSzPts val="1900"/>
              <a:buFont typeface="Proxima Nova"/>
              <a:buChar char="○"/>
              <a:defRPr b="0" i="0" sz="1900" u="none" cap="none" strike="noStrike">
                <a:solidFill>
                  <a:schemeClr val="accent3"/>
                </a:solidFill>
                <a:latin typeface="Proxima Nova"/>
                <a:ea typeface="Proxima Nova"/>
                <a:cs typeface="Proxima Nova"/>
                <a:sym typeface="Proxima Nova"/>
              </a:defRPr>
            </a:lvl8pPr>
            <a:lvl9pPr indent="-349250" lvl="8" marL="4114800" marR="0" rtl="0" algn="l">
              <a:lnSpc>
                <a:spcPct val="115000"/>
              </a:lnSpc>
              <a:spcBef>
                <a:spcPts val="2100"/>
              </a:spcBef>
              <a:spcAft>
                <a:spcPts val="2100"/>
              </a:spcAft>
              <a:buClr>
                <a:schemeClr val="accent3"/>
              </a:buClr>
              <a:buSzPts val="1900"/>
              <a:buFont typeface="Proxima Nova"/>
              <a:buChar char="■"/>
              <a:defRPr b="0" i="0" sz="1900" u="none" cap="none" strike="noStrike">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jeffdenning.com/teach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leo.n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ctrTitle"/>
          </p:nvPr>
        </p:nvSpPr>
        <p:spPr>
          <a:xfrm>
            <a:off x="680600" y="1676400"/>
            <a:ext cx="10830900" cy="21180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7000"/>
              <a:buFont typeface="Twentieth Century"/>
              <a:buNone/>
            </a:pPr>
            <a:r>
              <a:rPr lang="en-US" sz="7000"/>
              <a:t>PA 397C Program Evaluation</a:t>
            </a:r>
            <a:endParaRPr/>
          </a:p>
        </p:txBody>
      </p:sp>
      <p:sp>
        <p:nvSpPr>
          <p:cNvPr id="75" name="Google Shape;75;p15"/>
          <p:cNvSpPr txBox="1"/>
          <p:nvPr>
            <p:ph idx="1" type="subTitle"/>
          </p:nvPr>
        </p:nvSpPr>
        <p:spPr>
          <a:xfrm>
            <a:off x="680600" y="4243083"/>
            <a:ext cx="10830900" cy="84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JEFF DENNING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Website</a:t>
            </a:r>
            <a:endParaRPr/>
          </a:p>
        </p:txBody>
      </p:sp>
      <p:sp>
        <p:nvSpPr>
          <p:cNvPr id="130" name="Google Shape;130;p2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3200"/>
              <a:buFont typeface="Noto Sans Symbols"/>
              <a:buChar char="▪"/>
            </a:pPr>
            <a:r>
              <a:rPr lang="en-US" sz="3200"/>
              <a:t>I will use my website </a:t>
            </a:r>
            <a:r>
              <a:rPr lang="en-US" sz="3200" u="sng">
                <a:solidFill>
                  <a:schemeClr val="hlink"/>
                </a:solidFill>
                <a:hlinkClick r:id="rId3"/>
              </a:rPr>
              <a:t>jeffdenning.com/teaching</a:t>
            </a:r>
            <a:r>
              <a:rPr lang="en-US" sz="3200"/>
              <a:t> as the repository for class notes, problem sets, and syllabus.</a:t>
            </a:r>
            <a:endParaRPr/>
          </a:p>
          <a:p>
            <a:pPr indent="-91440" lvl="0" marL="91440" rtl="0" algn="l">
              <a:lnSpc>
                <a:spcPct val="90000"/>
              </a:lnSpc>
              <a:spcBef>
                <a:spcPts val="1400"/>
              </a:spcBef>
              <a:spcAft>
                <a:spcPts val="0"/>
              </a:spcAft>
              <a:buSzPts val="3200"/>
              <a:buFont typeface="Noto Sans Symbols"/>
              <a:buChar char="▪"/>
            </a:pPr>
            <a:r>
              <a:rPr lang="en-US" sz="3200"/>
              <a:t>You will turn in assignments on Canvas which has due dates etc. that match the syllabus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Laptops/Electronics</a:t>
            </a:r>
            <a:endParaRPr/>
          </a:p>
        </p:txBody>
      </p:sp>
      <p:sp>
        <p:nvSpPr>
          <p:cNvPr id="136" name="Google Shape;136;p2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90000"/>
              </a:lnSpc>
              <a:spcBef>
                <a:spcPts val="0"/>
              </a:spcBef>
              <a:spcAft>
                <a:spcPts val="0"/>
              </a:spcAft>
              <a:buSzPts val="2800"/>
              <a:buChar char="●"/>
            </a:pPr>
            <a:r>
              <a:rPr lang="en-US" sz="2800"/>
              <a:t>You may not use laptops, tablets, or any other electronic devices during class.</a:t>
            </a:r>
            <a:endParaRPr/>
          </a:p>
          <a:p>
            <a:pPr indent="-91440" lvl="0" marL="91440" rtl="0" algn="l">
              <a:lnSpc>
                <a:spcPct val="90000"/>
              </a:lnSpc>
              <a:spcBef>
                <a:spcPts val="1400"/>
              </a:spcBef>
              <a:spcAft>
                <a:spcPts val="0"/>
              </a:spcAft>
              <a:buSzPts val="2800"/>
              <a:buChar char="●"/>
            </a:pPr>
            <a:r>
              <a:rPr lang="en-US" sz="2800"/>
              <a:t>The reason is that there is good (and increasing evidence) that banning laptops in classrooms helps students learn more</a:t>
            </a:r>
            <a:endParaRPr/>
          </a:p>
          <a:p>
            <a:pPr indent="-91440" lvl="0" marL="91440" rtl="0" algn="l">
              <a:lnSpc>
                <a:spcPct val="90000"/>
              </a:lnSpc>
              <a:spcBef>
                <a:spcPts val="1400"/>
              </a:spcBef>
              <a:spcAft>
                <a:spcPts val="0"/>
              </a:spcAft>
              <a:buSzPts val="2800"/>
              <a:buChar char="●"/>
            </a:pPr>
            <a:r>
              <a:rPr lang="en-US" sz="2800"/>
              <a:t>I will exceptions in the event of a disability, please contact me if you have questions</a:t>
            </a:r>
            <a:endParaRPr sz="2800"/>
          </a:p>
          <a:p>
            <a:pPr indent="-91440" lvl="0" marL="91440" rtl="0" algn="l">
              <a:lnSpc>
                <a:spcPct val="90000"/>
              </a:lnSpc>
              <a:spcBef>
                <a:spcPts val="1400"/>
              </a:spcBef>
              <a:spcAft>
                <a:spcPts val="0"/>
              </a:spcAft>
              <a:buSzPts val="2800"/>
              <a:buChar char="●"/>
            </a:pPr>
            <a:r>
              <a:rPr lang="en-US" sz="2800"/>
              <a:t>I will make exceptions if we use Stata in class and will inform you the class period prior</a:t>
            </a:r>
            <a:endParaRPr sz="2800"/>
          </a:p>
          <a:p>
            <a:pPr indent="0" lvl="0" marL="91440" rtl="0" algn="l">
              <a:lnSpc>
                <a:spcPct val="90000"/>
              </a:lnSpc>
              <a:spcBef>
                <a:spcPts val="1400"/>
              </a:spcBef>
              <a:spcAft>
                <a:spcPts val="0"/>
              </a:spcAft>
              <a:buSzPts val="2800"/>
              <a:buNone/>
            </a:pPr>
            <a:r>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Quizzes and Exams</a:t>
            </a:r>
            <a:endParaRPr/>
          </a:p>
        </p:txBody>
      </p:sp>
      <p:sp>
        <p:nvSpPr>
          <p:cNvPr id="142" name="Google Shape;142;p2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Font typeface="Noto Sans Symbols"/>
              <a:buChar char="▪"/>
            </a:pPr>
            <a:r>
              <a:rPr lang="en-US" sz="2800"/>
              <a:t>There will be 4 quizzes based on discussions in class and reading. I will drop 1 quiz</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Text Book</a:t>
            </a:r>
            <a:endParaRPr/>
          </a:p>
        </p:txBody>
      </p:sp>
      <p:sp>
        <p:nvSpPr>
          <p:cNvPr id="148" name="Google Shape;148;p2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Font typeface="Arial"/>
              <a:buChar char="•"/>
            </a:pPr>
            <a:r>
              <a:rPr b="1" lang="en-US" sz="2800"/>
              <a:t>Mastering 'Metrics: The Path from Cause to Effect </a:t>
            </a:r>
            <a:r>
              <a:rPr lang="en-US" sz="2800"/>
              <a:t>by Joshua D. Angrist and Jörn-Steffen Pischke</a:t>
            </a:r>
            <a:endParaRPr sz="2800"/>
          </a:p>
          <a:p>
            <a:pPr indent="-91440" lvl="0" marL="91440" rtl="0" algn="l">
              <a:lnSpc>
                <a:spcPct val="90000"/>
              </a:lnSpc>
              <a:spcBef>
                <a:spcPts val="1400"/>
              </a:spcBef>
              <a:spcAft>
                <a:spcPts val="0"/>
              </a:spcAft>
              <a:buSzPts val="2800"/>
              <a:buFont typeface="Arial"/>
              <a:buChar char="•"/>
            </a:pPr>
            <a:r>
              <a:rPr lang="en-US" sz="2800"/>
              <a:t>This is actually required—we will read nearly all of it for class</a:t>
            </a:r>
            <a:endParaRPr sz="2800"/>
          </a:p>
          <a:p>
            <a:pPr indent="-53340" lvl="0" marL="91440" rtl="0" algn="l">
              <a:lnSpc>
                <a:spcPct val="90000"/>
              </a:lnSpc>
              <a:spcBef>
                <a:spcPts val="1400"/>
              </a:spcBef>
              <a:spcAft>
                <a:spcPts val="0"/>
              </a:spcAft>
              <a:buSzPts val="2200"/>
              <a:buChar char="•"/>
            </a:pPr>
            <a:r>
              <a:rPr lang="en-US"/>
              <a:t>Another reference: https://mixtape.scunning.com/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Syllabus</a:t>
            </a:r>
            <a:endParaRPr/>
          </a:p>
        </p:txBody>
      </p:sp>
      <p:sp>
        <p:nvSpPr>
          <p:cNvPr id="154" name="Google Shape;154;p28"/>
          <p:cNvSpPr/>
          <p:nvPr/>
        </p:nvSpPr>
        <p:spPr>
          <a:xfrm>
            <a:off x="838200" y="1690688"/>
            <a:ext cx="9720072" cy="31085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Proxima Nova"/>
                <a:ea typeface="Proxima Nova"/>
                <a:cs typeface="Proxima Nova"/>
                <a:sym typeface="Proxima Nova"/>
              </a:rPr>
              <a:t>Grade breakdown:</a:t>
            </a:r>
            <a:endParaRPr b="0" i="0" sz="1400" u="none" cap="none" strike="noStrike">
              <a:solidFill>
                <a:srgbClr val="000000"/>
              </a:solidFill>
              <a:latin typeface="Proxima Nova"/>
              <a:ea typeface="Proxima Nova"/>
              <a:cs typeface="Proxima Nova"/>
              <a:sym typeface="Proxima Nova"/>
            </a:endParaRPr>
          </a:p>
          <a:p>
            <a:pPr indent="0" lvl="1" marL="4572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Proxima Nova"/>
                <a:ea typeface="Proxima Nova"/>
                <a:cs typeface="Proxima Nova"/>
                <a:sym typeface="Proxima Nova"/>
              </a:rPr>
              <a:t>Homework				10 %</a:t>
            </a:r>
            <a:endParaRPr b="0" i="0" sz="2800" u="none" cap="none" strike="noStrike">
              <a:solidFill>
                <a:schemeClr val="dk1"/>
              </a:solidFill>
              <a:latin typeface="Proxima Nova"/>
              <a:ea typeface="Proxima Nova"/>
              <a:cs typeface="Proxima Nova"/>
              <a:sym typeface="Proxima Nova"/>
            </a:endParaRPr>
          </a:p>
          <a:p>
            <a:pPr indent="0" lvl="1" marL="457200" marR="0" rtl="0" algn="l">
              <a:lnSpc>
                <a:spcPct val="100000"/>
              </a:lnSpc>
              <a:spcBef>
                <a:spcPts val="0"/>
              </a:spcBef>
              <a:spcAft>
                <a:spcPts val="0"/>
              </a:spcAft>
              <a:buClr>
                <a:srgbClr val="000000"/>
              </a:buClr>
              <a:buSzPts val="2800"/>
              <a:buFont typeface="Arial"/>
              <a:buNone/>
            </a:pPr>
            <a:r>
              <a:rPr lang="en-US" sz="2800">
                <a:solidFill>
                  <a:schemeClr val="dk1"/>
                </a:solidFill>
                <a:latin typeface="Proxima Nova"/>
                <a:ea typeface="Proxima Nova"/>
                <a:cs typeface="Proxima Nova"/>
                <a:sym typeface="Proxima Nova"/>
              </a:rPr>
              <a:t>Class Participation	  5 %</a:t>
            </a:r>
            <a:endParaRPr sz="2800">
              <a:solidFill>
                <a:schemeClr val="dk1"/>
              </a:solidFill>
              <a:latin typeface="Proxima Nova"/>
              <a:ea typeface="Proxima Nova"/>
              <a:cs typeface="Proxima Nova"/>
              <a:sym typeface="Proxima Nova"/>
            </a:endParaRPr>
          </a:p>
          <a:p>
            <a:pPr indent="0" lvl="1" marL="4572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Proxima Nova"/>
                <a:ea typeface="Proxima Nova"/>
                <a:cs typeface="Proxima Nova"/>
                <a:sym typeface="Proxima Nova"/>
              </a:rPr>
              <a:t>Quizzes	    				25 %</a:t>
            </a:r>
            <a:endParaRPr b="0" i="0" sz="1400" u="none" cap="none" strike="noStrike">
              <a:solidFill>
                <a:srgbClr val="000000"/>
              </a:solidFill>
              <a:latin typeface="Proxima Nova"/>
              <a:ea typeface="Proxima Nova"/>
              <a:cs typeface="Proxima Nova"/>
              <a:sym typeface="Proxima Nova"/>
            </a:endParaRPr>
          </a:p>
          <a:p>
            <a:pPr indent="0" lvl="1" marL="4572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Proxima Nova"/>
                <a:ea typeface="Proxima Nova"/>
                <a:cs typeface="Proxima Nova"/>
                <a:sym typeface="Proxima Nova"/>
              </a:rPr>
              <a:t>Midterm					2</a:t>
            </a:r>
            <a:r>
              <a:rPr lang="en-US" sz="2800">
                <a:solidFill>
                  <a:schemeClr val="dk1"/>
                </a:solidFill>
                <a:latin typeface="Proxima Nova"/>
                <a:ea typeface="Proxima Nova"/>
                <a:cs typeface="Proxima Nova"/>
                <a:sym typeface="Proxima Nova"/>
              </a:rPr>
              <a:t>5</a:t>
            </a:r>
            <a:r>
              <a:rPr b="0" i="0" lang="en-US" sz="2800" u="none" cap="none" strike="noStrike">
                <a:solidFill>
                  <a:schemeClr val="dk1"/>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1" marL="4572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Proxima Nova"/>
                <a:ea typeface="Proxima Nova"/>
                <a:cs typeface="Proxima Nova"/>
                <a:sym typeface="Proxima Nova"/>
              </a:rPr>
              <a:t>Term Paper				</a:t>
            </a:r>
            <a:r>
              <a:rPr lang="en-US" sz="2800">
                <a:solidFill>
                  <a:schemeClr val="dk1"/>
                </a:solidFill>
                <a:latin typeface="Proxima Nova"/>
                <a:ea typeface="Proxima Nova"/>
                <a:cs typeface="Proxima Nova"/>
                <a:sym typeface="Proxima Nova"/>
              </a:rPr>
              <a:t>35</a:t>
            </a:r>
            <a:r>
              <a:rPr b="0" i="0" lang="en-US" sz="2800" u="none" cap="none" strike="noStrike">
                <a:solidFill>
                  <a:schemeClr val="dk1"/>
                </a:solidFill>
                <a:latin typeface="Proxima Nova"/>
                <a:ea typeface="Proxima Nova"/>
                <a:cs typeface="Proxima Nova"/>
                <a:sym typeface="Proxima Nova"/>
              </a:rPr>
              <a:t> % </a:t>
            </a:r>
            <a:endParaRPr b="0" i="0" sz="2800" u="none" cap="none" strike="noStrike">
              <a:solidFill>
                <a:schemeClr val="dk1"/>
              </a:solidFill>
              <a:latin typeface="Proxima Nova"/>
              <a:ea typeface="Proxima Nova"/>
              <a:cs typeface="Proxima Nova"/>
              <a:sym typeface="Proxima Nova"/>
            </a:endParaRPr>
          </a:p>
          <a:p>
            <a:pPr indent="457200" lvl="1" marL="4572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Proxima Nova"/>
                <a:ea typeface="Proxima Nova"/>
                <a:cs typeface="Proxima Nova"/>
                <a:sym typeface="Proxima Nova"/>
              </a:rPr>
              <a:t>(</a:t>
            </a:r>
            <a:r>
              <a:rPr lang="en-US" sz="2800">
                <a:solidFill>
                  <a:schemeClr val="dk1"/>
                </a:solidFill>
                <a:latin typeface="Proxima Nova"/>
                <a:ea typeface="Proxima Nova"/>
                <a:cs typeface="Proxima Nova"/>
                <a:sym typeface="Proxima Nova"/>
              </a:rPr>
              <a:t>15%</a:t>
            </a:r>
            <a:r>
              <a:rPr b="0" i="0" lang="en-US" sz="2800" u="none" cap="none" strike="noStrike">
                <a:solidFill>
                  <a:schemeClr val="dk1"/>
                </a:solidFill>
                <a:latin typeface="Proxima Nova"/>
                <a:ea typeface="Proxima Nova"/>
                <a:cs typeface="Proxima Nova"/>
                <a:sym typeface="Proxima Nova"/>
              </a:rPr>
              <a:t> final paper, </a:t>
            </a:r>
            <a:r>
              <a:rPr lang="en-US" sz="2800">
                <a:solidFill>
                  <a:schemeClr val="dk1"/>
                </a:solidFill>
                <a:latin typeface="Proxima Nova"/>
                <a:ea typeface="Proxima Nova"/>
                <a:cs typeface="Proxima Nova"/>
                <a:sym typeface="Proxima Nova"/>
              </a:rPr>
              <a:t>15</a:t>
            </a:r>
            <a:r>
              <a:rPr b="0" i="0" lang="en-US" sz="2800" u="none" cap="none" strike="noStrike">
                <a:solidFill>
                  <a:schemeClr val="dk1"/>
                </a:solidFill>
                <a:latin typeface="Proxima Nova"/>
                <a:ea typeface="Proxima Nova"/>
                <a:cs typeface="Proxima Nova"/>
                <a:sym typeface="Proxima Nova"/>
              </a:rPr>
              <a:t>% </a:t>
            </a:r>
            <a:r>
              <a:rPr lang="en-US" sz="2800">
                <a:solidFill>
                  <a:schemeClr val="dk1"/>
                </a:solidFill>
                <a:latin typeface="Proxima Nova"/>
                <a:ea typeface="Proxima Nova"/>
                <a:cs typeface="Proxima Nova"/>
                <a:sym typeface="Proxima Nova"/>
              </a:rPr>
              <a:t>presentation</a:t>
            </a:r>
            <a:r>
              <a:rPr b="0" i="0" lang="en-US" sz="2800" u="none" cap="none" strike="noStrike">
                <a:solidFill>
                  <a:schemeClr val="dk1"/>
                </a:solidFill>
                <a:latin typeface="Proxima Nova"/>
                <a:ea typeface="Proxima Nova"/>
                <a:cs typeface="Proxima Nova"/>
                <a:sym typeface="Proxima Nova"/>
              </a:rPr>
              <a:t>, </a:t>
            </a:r>
            <a:r>
              <a:rPr lang="en-US" sz="2800">
                <a:solidFill>
                  <a:schemeClr val="dk1"/>
                </a:solidFill>
                <a:latin typeface="Proxima Nova"/>
                <a:ea typeface="Proxima Nova"/>
                <a:cs typeface="Proxima Nova"/>
                <a:sym typeface="Proxima Nova"/>
              </a:rPr>
              <a:t>5% rough draft</a:t>
            </a:r>
            <a:r>
              <a:rPr b="0" i="0" lang="en-US" sz="2800" u="none" cap="none" strike="noStrike">
                <a:solidFill>
                  <a:schemeClr val="dk1"/>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457200" lvl="0" marL="457200" marR="0" rtl="0" algn="l">
              <a:lnSpc>
                <a:spcPct val="100000"/>
              </a:lnSpc>
              <a:spcBef>
                <a:spcPts val="0"/>
              </a:spcBef>
              <a:spcAft>
                <a:spcPts val="0"/>
              </a:spcAft>
              <a:buClr>
                <a:schemeClr val="dk1"/>
              </a:buClr>
              <a:buSzPts val="2800"/>
              <a:buFont typeface="Proxima Nova"/>
              <a:buChar char="•"/>
            </a:pPr>
            <a:r>
              <a:rPr b="0" i="0" lang="en-US" sz="2800" u="none" cap="none" strike="noStrike">
                <a:solidFill>
                  <a:schemeClr val="dk1"/>
                </a:solidFill>
                <a:latin typeface="Proxima Nova"/>
                <a:ea typeface="Proxima Nova"/>
                <a:cs typeface="Proxima Nova"/>
                <a:sym typeface="Proxima Nova"/>
              </a:rPr>
              <a:t>There may be a subjective curve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Homework</a:t>
            </a:r>
            <a:endParaRPr/>
          </a:p>
        </p:txBody>
      </p:sp>
      <p:sp>
        <p:nvSpPr>
          <p:cNvPr id="160" name="Google Shape;160;p2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Font typeface="Noto Sans Symbols"/>
              <a:buChar char="▪"/>
            </a:pPr>
            <a:r>
              <a:rPr lang="en-US" sz="2800"/>
              <a:t>There will be 5 problem sets throughout the semester. 1 will be dropped. </a:t>
            </a:r>
            <a:endParaRPr/>
          </a:p>
          <a:p>
            <a:pPr indent="-91440" lvl="0" marL="91440" rtl="0" algn="l">
              <a:lnSpc>
                <a:spcPct val="90000"/>
              </a:lnSpc>
              <a:spcBef>
                <a:spcPts val="1400"/>
              </a:spcBef>
              <a:spcAft>
                <a:spcPts val="0"/>
              </a:spcAft>
              <a:buSzPts val="2800"/>
              <a:buFont typeface="Noto Sans Symbols"/>
              <a:buChar char="▪"/>
            </a:pPr>
            <a:r>
              <a:rPr lang="en-US" sz="2800"/>
              <a:t>You are encouraged to work in small groups (no larger than 3) and turn in 1 assignment.</a:t>
            </a:r>
            <a:endParaRPr/>
          </a:p>
          <a:p>
            <a:pPr indent="-91440" lvl="0" marL="91440" rtl="0" algn="l">
              <a:lnSpc>
                <a:spcPct val="90000"/>
              </a:lnSpc>
              <a:spcBef>
                <a:spcPts val="1400"/>
              </a:spcBef>
              <a:spcAft>
                <a:spcPts val="0"/>
              </a:spcAft>
              <a:buSzPts val="2800"/>
              <a:buFont typeface="Noto Sans Symbols"/>
              <a:buChar char="▪"/>
            </a:pPr>
            <a:r>
              <a:rPr lang="en-US" sz="2800"/>
              <a:t>Assign Groups?</a:t>
            </a:r>
            <a:endParaRPr/>
          </a:p>
          <a:p>
            <a:pPr indent="-91440" lvl="0" marL="91440" rtl="0" algn="l">
              <a:lnSpc>
                <a:spcPct val="90000"/>
              </a:lnSpc>
              <a:spcBef>
                <a:spcPts val="1400"/>
              </a:spcBef>
              <a:spcAft>
                <a:spcPts val="0"/>
              </a:spcAft>
              <a:buSzPts val="2800"/>
              <a:buFont typeface="Noto Sans Symbols"/>
              <a:buChar char="▪"/>
            </a:pPr>
            <a:r>
              <a:rPr lang="en-US" sz="2800"/>
              <a:t>Late homework will not be accepted</a:t>
            </a:r>
            <a:endParaRPr sz="2800"/>
          </a:p>
          <a:p>
            <a:pPr indent="-53340" lvl="0" marL="91440" rtl="0" algn="l">
              <a:lnSpc>
                <a:spcPct val="90000"/>
              </a:lnSpc>
              <a:spcBef>
                <a:spcPts val="1400"/>
              </a:spcBef>
              <a:spcAft>
                <a:spcPts val="0"/>
              </a:spcAft>
              <a:buSzPts val="2200"/>
              <a:buChar char="▪"/>
            </a:pPr>
            <a:r>
              <a:rPr lang="en-US"/>
              <a:t>Grading will be based on completion, answer keys will be posted after the homework is due.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Stata</a:t>
            </a:r>
            <a:endParaRPr/>
          </a:p>
        </p:txBody>
      </p:sp>
      <p:sp>
        <p:nvSpPr>
          <p:cNvPr id="166" name="Google Shape;166;p30"/>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You will need Stata for this class. </a:t>
            </a:r>
            <a:endParaRPr/>
          </a:p>
          <a:p>
            <a:pPr indent="-368300" lvl="0" marL="457200" rtl="0" algn="l">
              <a:spcBef>
                <a:spcPts val="0"/>
              </a:spcBef>
              <a:spcAft>
                <a:spcPts val="0"/>
              </a:spcAft>
              <a:buSzPts val="2200"/>
              <a:buChar char="●"/>
            </a:pPr>
            <a:r>
              <a:rPr lang="en-US"/>
              <a:t>A few options</a:t>
            </a:r>
            <a:endParaRPr/>
          </a:p>
          <a:p>
            <a:pPr indent="-368300" lvl="1" marL="914400" rtl="0" algn="l">
              <a:spcBef>
                <a:spcPts val="0"/>
              </a:spcBef>
              <a:spcAft>
                <a:spcPts val="0"/>
              </a:spcAft>
              <a:buSzPts val="2200"/>
              <a:buChar char="○"/>
            </a:pPr>
            <a:r>
              <a:rPr lang="en-US"/>
              <a:t>6 month license of Stata BE, $48. This will be easiest for homework and project</a:t>
            </a:r>
            <a:endParaRPr/>
          </a:p>
          <a:p>
            <a:pPr indent="-368300" lvl="1" marL="914400" rtl="0" algn="l">
              <a:spcBef>
                <a:spcPts val="0"/>
              </a:spcBef>
              <a:spcAft>
                <a:spcPts val="0"/>
              </a:spcAft>
              <a:buSzPts val="2200"/>
              <a:buChar char="○"/>
            </a:pPr>
            <a:r>
              <a:rPr lang="en-US"/>
              <a:t>You can use the StatsApps Server (see syllabus)</a:t>
            </a:r>
            <a:endParaRPr/>
          </a:p>
          <a:p>
            <a:pPr indent="-368300" lvl="1" marL="914400" rtl="0" algn="l">
              <a:spcBef>
                <a:spcPts val="0"/>
              </a:spcBef>
              <a:spcAft>
                <a:spcPts val="0"/>
              </a:spcAft>
              <a:buSzPts val="2200"/>
              <a:buChar char="○"/>
            </a:pPr>
            <a:r>
              <a:rPr lang="en-US"/>
              <a:t>Computer lab in SRH 3.200</a:t>
            </a:r>
            <a:endParaRPr/>
          </a:p>
          <a:p>
            <a:pPr indent="-368300" lvl="0" marL="457200" rtl="0" algn="l">
              <a:spcBef>
                <a:spcPts val="0"/>
              </a:spcBef>
              <a:spcAft>
                <a:spcPts val="0"/>
              </a:spcAft>
              <a:buSzPts val="2200"/>
              <a:buChar char="●"/>
            </a:pPr>
            <a:r>
              <a:rPr lang="en-US"/>
              <a:t>Kathryn McArdle will have Stata workshops</a:t>
            </a:r>
            <a:endParaRPr/>
          </a:p>
          <a:p>
            <a:pPr indent="-368300" lvl="1" marL="914400" rtl="0" algn="l">
              <a:spcBef>
                <a:spcPts val="0"/>
              </a:spcBef>
              <a:spcAft>
                <a:spcPts val="0"/>
              </a:spcAft>
              <a:buSzPts val="2200"/>
              <a:buChar char="○"/>
            </a:pPr>
            <a:r>
              <a:rPr lang="en-US"/>
              <a:t>Th Jan 22 2-2:30 in 3.245 </a:t>
            </a:r>
            <a:endParaRPr/>
          </a:p>
          <a:p>
            <a:pPr indent="-368300" lvl="1" marL="914400" rtl="0" algn="l">
              <a:spcBef>
                <a:spcPts val="0"/>
              </a:spcBef>
              <a:spcAft>
                <a:spcPts val="0"/>
              </a:spcAft>
              <a:buSzPts val="2200"/>
              <a:buChar char="○"/>
            </a:pPr>
            <a:r>
              <a:rPr lang="en-US"/>
              <a:t>F Jan 23 12:30-2 in 3.122</a:t>
            </a:r>
            <a:endParaRPr/>
          </a:p>
          <a:p>
            <a:pPr indent="0" lvl="0" marL="0" rtl="0" algn="l">
              <a:spcBef>
                <a:spcPts val="1000"/>
              </a:spcBef>
              <a:spcAft>
                <a:spcPts val="10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Exams</a:t>
            </a:r>
            <a:endParaRPr/>
          </a:p>
        </p:txBody>
      </p:sp>
      <p:sp>
        <p:nvSpPr>
          <p:cNvPr id="172" name="Google Shape;172;p3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Font typeface="Arial"/>
              <a:buChar char="•"/>
            </a:pPr>
            <a:r>
              <a:rPr lang="en-US" sz="2800"/>
              <a:t>There will be a midterm in class on Mar 31. </a:t>
            </a:r>
            <a:endParaRPr sz="2800"/>
          </a:p>
          <a:p>
            <a:pPr indent="-91440" lvl="0" marL="91440" rtl="0" algn="l">
              <a:lnSpc>
                <a:spcPct val="90000"/>
              </a:lnSpc>
              <a:spcBef>
                <a:spcPts val="0"/>
              </a:spcBef>
              <a:spcAft>
                <a:spcPts val="0"/>
              </a:spcAft>
              <a:buSzPts val="2800"/>
              <a:buChar char="•"/>
            </a:pPr>
            <a:r>
              <a:rPr lang="en-US" sz="2800"/>
              <a:t>An example from a previous class is posted on my website</a:t>
            </a:r>
            <a:endParaRPr sz="2800"/>
          </a:p>
          <a:p>
            <a:pPr indent="-406400" lvl="1" marL="914400" rtl="0" algn="l">
              <a:lnSpc>
                <a:spcPct val="90000"/>
              </a:lnSpc>
              <a:spcBef>
                <a:spcPts val="0"/>
              </a:spcBef>
              <a:spcAft>
                <a:spcPts val="0"/>
              </a:spcAft>
              <a:buSzPts val="2800"/>
              <a:buChar char="○"/>
            </a:pPr>
            <a:r>
              <a:rPr lang="en-US" sz="2800"/>
              <a:t>That was a take home version, you will do an in class version.</a:t>
            </a:r>
            <a:endParaRPr sz="2800"/>
          </a:p>
          <a:p>
            <a:pPr indent="0" lvl="0" marL="457200" rtl="0" algn="l">
              <a:lnSpc>
                <a:spcPct val="90000"/>
              </a:lnSpc>
              <a:spcBef>
                <a:spcPts val="14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Paper</a:t>
            </a:r>
            <a:endParaRPr/>
          </a:p>
        </p:txBody>
      </p:sp>
      <p:sp>
        <p:nvSpPr>
          <p:cNvPr id="178" name="Google Shape;178;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lnSpcReduction="20000"/>
          </a:bodyPr>
          <a:lstStyle/>
          <a:p>
            <a:pPr indent="-91440" lvl="0" marL="91440" rtl="0" algn="l">
              <a:lnSpc>
                <a:spcPct val="80000"/>
              </a:lnSpc>
              <a:spcBef>
                <a:spcPts val="0"/>
              </a:spcBef>
              <a:spcAft>
                <a:spcPts val="0"/>
              </a:spcAft>
              <a:buSzPts val="2800"/>
              <a:buFont typeface="Arial"/>
              <a:buChar char="•"/>
            </a:pPr>
            <a:r>
              <a:rPr lang="en-US" sz="2800"/>
              <a:t>You will be expected to generate a term paper. </a:t>
            </a:r>
            <a:r>
              <a:rPr lang="en-US"/>
              <a:t>This paper should be written in groups of 2</a:t>
            </a:r>
            <a:endParaRPr/>
          </a:p>
          <a:p>
            <a:pPr indent="-91440" lvl="0" marL="91440" rtl="0" algn="l">
              <a:lnSpc>
                <a:spcPct val="80000"/>
              </a:lnSpc>
              <a:spcBef>
                <a:spcPts val="1400"/>
              </a:spcBef>
              <a:spcAft>
                <a:spcPts val="0"/>
              </a:spcAft>
              <a:buSzPts val="2800"/>
              <a:buFont typeface="Arial"/>
              <a:buChar char="•"/>
            </a:pPr>
            <a:r>
              <a:rPr lang="en-US" sz="2800"/>
              <a:t>The paper is to be no more than 10 pages long (not including tables)</a:t>
            </a:r>
            <a:endParaRPr/>
          </a:p>
          <a:p>
            <a:pPr indent="-91440" lvl="0" marL="91440" rtl="0" algn="l">
              <a:lnSpc>
                <a:spcPct val="80000"/>
              </a:lnSpc>
              <a:spcBef>
                <a:spcPts val="1400"/>
              </a:spcBef>
              <a:spcAft>
                <a:spcPts val="0"/>
              </a:spcAft>
              <a:buSzPts val="2800"/>
              <a:buFont typeface="Arial"/>
              <a:buChar char="•"/>
            </a:pPr>
            <a:r>
              <a:rPr lang="en-US" sz="2800"/>
              <a:t>You will present the idea for your paper in </a:t>
            </a:r>
            <a:r>
              <a:rPr lang="en-US"/>
              <a:t>March</a:t>
            </a:r>
            <a:endParaRPr/>
          </a:p>
          <a:p>
            <a:pPr indent="-91440" lvl="0" marL="91440" rtl="0" algn="l">
              <a:lnSpc>
                <a:spcPct val="80000"/>
              </a:lnSpc>
              <a:spcBef>
                <a:spcPts val="1400"/>
              </a:spcBef>
              <a:spcAft>
                <a:spcPts val="0"/>
              </a:spcAft>
              <a:buSzPts val="2800"/>
              <a:buFont typeface="Arial"/>
              <a:buChar char="•"/>
            </a:pPr>
            <a:r>
              <a:rPr lang="en-US" sz="2800"/>
              <a:t>A rough draft will be due in </a:t>
            </a:r>
            <a:r>
              <a:rPr lang="en-US"/>
              <a:t>April 7</a:t>
            </a:r>
            <a:endParaRPr/>
          </a:p>
          <a:p>
            <a:pPr indent="-91440" lvl="0" marL="91440" rtl="0" algn="l">
              <a:lnSpc>
                <a:spcPct val="80000"/>
              </a:lnSpc>
              <a:spcBef>
                <a:spcPts val="1400"/>
              </a:spcBef>
              <a:spcAft>
                <a:spcPts val="0"/>
              </a:spcAft>
              <a:buSzPts val="2800"/>
              <a:buFont typeface="Arial"/>
              <a:buChar char="•"/>
            </a:pPr>
            <a:r>
              <a:rPr lang="en-US" sz="2800"/>
              <a:t>You will present your papers in </a:t>
            </a:r>
            <a:r>
              <a:rPr lang="en-US"/>
              <a:t>April 14</a:t>
            </a:r>
            <a:endParaRPr/>
          </a:p>
          <a:p>
            <a:pPr indent="-91440" lvl="0" marL="91440" rtl="0" algn="l">
              <a:lnSpc>
                <a:spcPct val="80000"/>
              </a:lnSpc>
              <a:spcBef>
                <a:spcPts val="1400"/>
              </a:spcBef>
              <a:spcAft>
                <a:spcPts val="0"/>
              </a:spcAft>
              <a:buSzPts val="2800"/>
              <a:buFont typeface="Arial"/>
              <a:buChar char="•"/>
            </a:pPr>
            <a:r>
              <a:rPr lang="en-US" sz="2800"/>
              <a:t>You will have a consultation with me about your papers in December</a:t>
            </a:r>
            <a:endParaRPr sz="2800"/>
          </a:p>
          <a:p>
            <a:pPr indent="-91440" lvl="0" marL="91440" rtl="0" algn="l">
              <a:lnSpc>
                <a:spcPct val="80000"/>
              </a:lnSpc>
              <a:spcBef>
                <a:spcPts val="1400"/>
              </a:spcBef>
              <a:spcAft>
                <a:spcPts val="0"/>
              </a:spcAft>
              <a:buSzPts val="2800"/>
              <a:buFont typeface="Arial"/>
              <a:buChar char="•"/>
            </a:pPr>
            <a:r>
              <a:rPr lang="en-US" sz="2800"/>
              <a:t>Final drafts will be due </a:t>
            </a:r>
            <a:r>
              <a:rPr lang="en-US"/>
              <a:t>April 21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Class Participation</a:t>
            </a:r>
            <a:endParaRPr/>
          </a:p>
        </p:txBody>
      </p:sp>
      <p:sp>
        <p:nvSpPr>
          <p:cNvPr id="184" name="Google Shape;184;p33"/>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You will be expected to contribute to the discussion by doing the reading/discussing them</a:t>
            </a:r>
            <a:endParaRPr/>
          </a:p>
          <a:p>
            <a:pPr indent="-368300" lvl="0" marL="457200" rtl="0" algn="l">
              <a:spcBef>
                <a:spcPts val="0"/>
              </a:spcBef>
              <a:spcAft>
                <a:spcPts val="0"/>
              </a:spcAft>
              <a:buSzPts val="2200"/>
              <a:buChar char="●"/>
            </a:pPr>
            <a:r>
              <a:rPr lang="en-US"/>
              <a:t>Completing the midcourse evaluation</a:t>
            </a:r>
            <a:endParaRPr/>
          </a:p>
          <a:p>
            <a:pPr indent="-368300" lvl="0" marL="457200" rtl="0" algn="l">
              <a:spcBef>
                <a:spcPts val="0"/>
              </a:spcBef>
              <a:spcAft>
                <a:spcPts val="0"/>
              </a:spcAft>
              <a:buSzPts val="2200"/>
              <a:buChar char="●"/>
            </a:pPr>
            <a:r>
              <a:rPr lang="en-US"/>
              <a:t>Abiding by electronics policy.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6000"/>
              <a:buFont typeface="Twentieth Century"/>
              <a:buNone/>
            </a:pPr>
            <a:r>
              <a:rPr lang="en-US" sz="6000"/>
              <a:t>Outline	</a:t>
            </a:r>
            <a:endParaRPr/>
          </a:p>
        </p:txBody>
      </p:sp>
      <p:sp>
        <p:nvSpPr>
          <p:cNvPr id="81" name="Google Shape;81;p1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90000"/>
              </a:lnSpc>
              <a:spcBef>
                <a:spcPts val="0"/>
              </a:spcBef>
              <a:spcAft>
                <a:spcPts val="0"/>
              </a:spcAft>
              <a:buSzPts val="4000"/>
              <a:buChar char="●"/>
            </a:pPr>
            <a:r>
              <a:rPr lang="en-US" sz="4000"/>
              <a:t>Goals of the Course</a:t>
            </a:r>
            <a:endParaRPr/>
          </a:p>
          <a:p>
            <a:pPr indent="-91440" lvl="0" marL="91440" rtl="0" algn="l">
              <a:lnSpc>
                <a:spcPct val="90000"/>
              </a:lnSpc>
              <a:spcBef>
                <a:spcPts val="1400"/>
              </a:spcBef>
              <a:spcAft>
                <a:spcPts val="0"/>
              </a:spcAft>
              <a:buSzPts val="4000"/>
              <a:buChar char="●"/>
            </a:pPr>
            <a:r>
              <a:rPr lang="en-US" sz="4000"/>
              <a:t>About Me</a:t>
            </a:r>
            <a:endParaRPr sz="4000"/>
          </a:p>
          <a:p>
            <a:pPr indent="-91440" lvl="0" marL="91440" rtl="0" algn="l">
              <a:lnSpc>
                <a:spcPct val="90000"/>
              </a:lnSpc>
              <a:spcBef>
                <a:spcPts val="1400"/>
              </a:spcBef>
              <a:spcAft>
                <a:spcPts val="0"/>
              </a:spcAft>
              <a:buSzPts val="4000"/>
              <a:buChar char="●"/>
            </a:pPr>
            <a:r>
              <a:rPr lang="en-US" sz="4000"/>
              <a:t>About You</a:t>
            </a:r>
            <a:endParaRPr sz="4000"/>
          </a:p>
          <a:p>
            <a:pPr indent="-91440" lvl="0" marL="91440" rtl="0" algn="l">
              <a:lnSpc>
                <a:spcPct val="90000"/>
              </a:lnSpc>
              <a:spcBef>
                <a:spcPts val="1400"/>
              </a:spcBef>
              <a:spcAft>
                <a:spcPts val="0"/>
              </a:spcAft>
              <a:buSzPts val="4000"/>
              <a:buChar char="●"/>
            </a:pPr>
            <a:r>
              <a:rPr lang="en-US" sz="4000"/>
              <a:t>Administrative Stuff</a:t>
            </a:r>
            <a:endParaRPr/>
          </a:p>
          <a:p>
            <a:pPr indent="-91440" lvl="0" marL="91440" rtl="0" algn="l">
              <a:lnSpc>
                <a:spcPct val="90000"/>
              </a:lnSpc>
              <a:spcBef>
                <a:spcPts val="1400"/>
              </a:spcBef>
              <a:spcAft>
                <a:spcPts val="0"/>
              </a:spcAft>
              <a:buSzPts val="4000"/>
              <a:buChar char="●"/>
            </a:pPr>
            <a:r>
              <a:rPr lang="en-US" sz="4000"/>
              <a:t>How to Succeed in this Class</a:t>
            </a:r>
            <a:endParaRPr/>
          </a:p>
          <a:p>
            <a:pPr indent="-91440" lvl="0" marL="91440" rtl="0" algn="l">
              <a:lnSpc>
                <a:spcPct val="90000"/>
              </a:lnSpc>
              <a:spcBef>
                <a:spcPts val="1400"/>
              </a:spcBef>
              <a:spcAft>
                <a:spcPts val="0"/>
              </a:spcAft>
              <a:buSzPts val="4000"/>
              <a:buChar char="●"/>
            </a:pPr>
            <a:r>
              <a:rPr lang="en-US" sz="4000"/>
              <a:t>Rubin Causal Framework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AI Policy</a:t>
            </a:r>
            <a:endParaRPr/>
          </a:p>
        </p:txBody>
      </p:sp>
      <p:sp>
        <p:nvSpPr>
          <p:cNvPr id="190" name="Google Shape;190;p34"/>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You can use AI however you would like</a:t>
            </a:r>
            <a:endParaRPr/>
          </a:p>
          <a:p>
            <a:pPr indent="-368300" lvl="0" marL="457200" rtl="0" algn="l">
              <a:spcBef>
                <a:spcPts val="0"/>
              </a:spcBef>
              <a:spcAft>
                <a:spcPts val="0"/>
              </a:spcAft>
              <a:buSzPts val="2200"/>
              <a:buChar char="●"/>
            </a:pPr>
            <a:r>
              <a:rPr lang="en-US"/>
              <a:t>This can include for coding (except when there are explicit steps you need to take etc)</a:t>
            </a:r>
            <a:endParaRPr/>
          </a:p>
          <a:p>
            <a:pPr indent="-368300" lvl="0" marL="457200" rtl="0" algn="l">
              <a:spcBef>
                <a:spcPts val="0"/>
              </a:spcBef>
              <a:spcAft>
                <a:spcPts val="0"/>
              </a:spcAft>
              <a:buSzPts val="2200"/>
              <a:buChar char="●"/>
            </a:pPr>
            <a:r>
              <a:rPr lang="en-US"/>
              <a:t>I have changed </a:t>
            </a:r>
            <a:r>
              <a:rPr lang="en-US"/>
              <a:t>allocation</a:t>
            </a:r>
            <a:r>
              <a:rPr lang="en-US"/>
              <a:t> of points as a result (e.g. more emphasis on presentation)</a:t>
            </a:r>
            <a:endParaRPr/>
          </a:p>
          <a:p>
            <a:pPr indent="-368300" lvl="0" marL="457200" rtl="0" algn="l">
              <a:spcBef>
                <a:spcPts val="0"/>
              </a:spcBef>
              <a:spcAft>
                <a:spcPts val="0"/>
              </a:spcAft>
              <a:buSzPts val="2200"/>
              <a:buChar char="●"/>
            </a:pPr>
            <a:r>
              <a:rPr lang="en-US"/>
              <a:t>Open to feedback/discussion on this</a:t>
            </a:r>
            <a:endParaRPr/>
          </a:p>
          <a:p>
            <a:pPr indent="0" lvl="0" marL="457200" rtl="0" algn="l">
              <a:spcBef>
                <a:spcPts val="1000"/>
              </a:spcBef>
              <a:spcAft>
                <a:spcPts val="10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Twentieth Century"/>
              <a:buNone/>
            </a:pPr>
            <a:r>
              <a:rPr lang="en-US"/>
              <a:t>How to Succeed in this Class</a:t>
            </a:r>
            <a:endParaRPr/>
          </a:p>
        </p:txBody>
      </p:sp>
      <p:sp>
        <p:nvSpPr>
          <p:cNvPr id="196" name="Google Shape;196;p3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Study Tips</a:t>
            </a:r>
            <a:endParaRPr/>
          </a:p>
        </p:txBody>
      </p:sp>
      <p:sp>
        <p:nvSpPr>
          <p:cNvPr id="202" name="Google Shape;202;p3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Font typeface="Arial"/>
              <a:buChar char="•"/>
            </a:pPr>
            <a:r>
              <a:rPr lang="en-US" sz="2800"/>
              <a:t>You need to read the assigned reading </a:t>
            </a:r>
            <a:endParaRPr/>
          </a:p>
          <a:p>
            <a:pPr indent="-91440" lvl="0" marL="91440" rtl="0" algn="l">
              <a:lnSpc>
                <a:spcPct val="90000"/>
              </a:lnSpc>
              <a:spcBef>
                <a:spcPts val="1400"/>
              </a:spcBef>
              <a:spcAft>
                <a:spcPts val="0"/>
              </a:spcAft>
              <a:buSzPts val="2800"/>
              <a:buFont typeface="Arial"/>
              <a:buChar char="•"/>
            </a:pPr>
            <a:r>
              <a:rPr lang="en-US" sz="2800"/>
              <a:t>This will help you and help the class because this class will be discussion based.</a:t>
            </a:r>
            <a:endParaRPr sz="2800"/>
          </a:p>
          <a:p>
            <a:pPr indent="-91440" lvl="0" marL="91440" rtl="0" algn="l">
              <a:lnSpc>
                <a:spcPct val="90000"/>
              </a:lnSpc>
              <a:spcBef>
                <a:spcPts val="1400"/>
              </a:spcBef>
              <a:spcAft>
                <a:spcPts val="0"/>
              </a:spcAft>
              <a:buSzPts val="2800"/>
              <a:buFont typeface="Arial"/>
              <a:buChar char="•"/>
            </a:pPr>
            <a:r>
              <a:rPr lang="en-US" sz="2800"/>
              <a:t>I have a list of questions to answer for every paper we read. After our class discussion, you should be able to answer these questions.</a:t>
            </a:r>
            <a:endParaRPr/>
          </a:p>
          <a:p>
            <a:pPr indent="-91440" lvl="0" marL="91440" rtl="0" algn="l">
              <a:lnSpc>
                <a:spcPct val="90000"/>
              </a:lnSpc>
              <a:spcBef>
                <a:spcPts val="1400"/>
              </a:spcBef>
              <a:spcAft>
                <a:spcPts val="0"/>
              </a:spcAft>
              <a:buSzPts val="2800"/>
              <a:buFont typeface="Arial"/>
              <a:buChar char="•"/>
            </a:pPr>
            <a:r>
              <a:rPr lang="en-US" sz="2800"/>
              <a:t>Get started on your project ASAP. </a:t>
            </a:r>
            <a:endParaRPr/>
          </a:p>
          <a:p>
            <a:pPr indent="0" lvl="0" marL="91440" rtl="0" algn="l">
              <a:lnSpc>
                <a:spcPct val="90000"/>
              </a:lnSpc>
              <a:spcBef>
                <a:spcPts val="1400"/>
              </a:spcBef>
              <a:spcAft>
                <a:spcPts val="0"/>
              </a:spcAft>
              <a:buSzPts val="2800"/>
              <a:buFont typeface="Arial"/>
              <a:buNone/>
            </a:pPr>
            <a:r>
              <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Resources Available to You	</a:t>
            </a:r>
            <a:endParaRPr/>
          </a:p>
        </p:txBody>
      </p:sp>
      <p:sp>
        <p:nvSpPr>
          <p:cNvPr id="208" name="Google Shape;208;p3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3200"/>
              <a:buChar char="●"/>
            </a:pPr>
            <a:r>
              <a:rPr lang="en-US" sz="3200"/>
              <a:t>Office Hours:</a:t>
            </a:r>
            <a:endParaRPr/>
          </a:p>
          <a:p>
            <a:pPr indent="-182880" lvl="1" marL="384048" rtl="0" algn="l">
              <a:lnSpc>
                <a:spcPct val="90000"/>
              </a:lnSpc>
              <a:spcBef>
                <a:spcPts val="400"/>
              </a:spcBef>
              <a:spcAft>
                <a:spcPts val="0"/>
              </a:spcAft>
              <a:buSzPts val="2800"/>
              <a:buChar char="○"/>
            </a:pPr>
            <a:r>
              <a:rPr lang="en-US" sz="2800"/>
              <a:t>My office hours</a:t>
            </a:r>
            <a:endParaRPr sz="2800"/>
          </a:p>
          <a:p>
            <a:pPr indent="-406400" lvl="2" marL="1371600" rtl="0" algn="l">
              <a:lnSpc>
                <a:spcPct val="90000"/>
              </a:lnSpc>
              <a:spcBef>
                <a:spcPts val="400"/>
              </a:spcBef>
              <a:spcAft>
                <a:spcPts val="0"/>
              </a:spcAft>
              <a:buSzPts val="2800"/>
              <a:buChar char="■"/>
            </a:pPr>
            <a:r>
              <a:rPr lang="en-US" sz="2800"/>
              <a:t>M 10-11, T *1-2</a:t>
            </a:r>
            <a:endParaRPr sz="2800"/>
          </a:p>
          <a:p>
            <a:pPr indent="-182880" lvl="1" marL="384048" rtl="0" algn="l">
              <a:lnSpc>
                <a:spcPct val="90000"/>
              </a:lnSpc>
              <a:spcBef>
                <a:spcPts val="600"/>
              </a:spcBef>
              <a:spcAft>
                <a:spcPts val="0"/>
              </a:spcAft>
              <a:buSzPts val="2800"/>
              <a:buChar char="○"/>
            </a:pPr>
            <a:r>
              <a:rPr lang="en-US" sz="2800"/>
              <a:t>How to look up papers, read papers</a:t>
            </a:r>
            <a:endParaRPr/>
          </a:p>
          <a:p>
            <a:pPr indent="0" lvl="1" marL="201168" rtl="0" algn="l">
              <a:lnSpc>
                <a:spcPct val="90000"/>
              </a:lnSpc>
              <a:spcBef>
                <a:spcPts val="600"/>
              </a:spcBef>
              <a:spcAft>
                <a:spcPts val="0"/>
              </a:spcAft>
              <a:buSzPts val="2800"/>
              <a:buNone/>
            </a:pPr>
            <a:r>
              <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680600" y="2743200"/>
            <a:ext cx="10830900" cy="10383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Why Program Evaluation?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If you got to pick a policy to implement, what would it be?</a:t>
            </a:r>
            <a:endParaRPr/>
          </a:p>
        </p:txBody>
      </p:sp>
      <p:sp>
        <p:nvSpPr>
          <p:cNvPr id="219" name="Google Shape;219;p39"/>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0"/>
              </a:spcBef>
              <a:spcAft>
                <a:spcPts val="1000"/>
              </a:spcAft>
              <a:buNone/>
            </a:pPr>
            <a:r>
              <a:rPr lang="en-US"/>
              <a:t>Why?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Imagine you are working in a setting where you advocate for policy</a:t>
            </a:r>
            <a:endParaRPr/>
          </a:p>
        </p:txBody>
      </p:sp>
      <p:sp>
        <p:nvSpPr>
          <p:cNvPr id="225" name="Google Shape;225;p40"/>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Could be for a legislator, at a </a:t>
            </a:r>
            <a:r>
              <a:rPr lang="en-US"/>
              <a:t>government</a:t>
            </a:r>
            <a:r>
              <a:rPr lang="en-US"/>
              <a:t> agency, for an advocacy group. </a:t>
            </a:r>
            <a:endParaRPr/>
          </a:p>
          <a:p>
            <a:pPr indent="-368300" lvl="0" marL="457200" rtl="0" algn="l">
              <a:spcBef>
                <a:spcPts val="0"/>
              </a:spcBef>
              <a:spcAft>
                <a:spcPts val="0"/>
              </a:spcAft>
              <a:buSzPts val="2200"/>
              <a:buChar char="●"/>
            </a:pPr>
            <a:r>
              <a:rPr lang="en-US"/>
              <a:t>How might you pick which policies you advocate for?</a:t>
            </a:r>
            <a:endParaRPr/>
          </a:p>
          <a:p>
            <a:pPr indent="-368300" lvl="1" marL="914400" rtl="0" algn="l">
              <a:spcBef>
                <a:spcPts val="0"/>
              </a:spcBef>
              <a:spcAft>
                <a:spcPts val="0"/>
              </a:spcAft>
              <a:buSzPts val="2200"/>
              <a:buChar char="○"/>
            </a:pPr>
            <a:r>
              <a:rPr lang="en-US"/>
              <a:t>What are important criteria?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Criteria</a:t>
            </a:r>
            <a:endParaRPr/>
          </a:p>
        </p:txBody>
      </p:sp>
      <p:sp>
        <p:nvSpPr>
          <p:cNvPr id="231" name="Google Shape;231;p41"/>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What effect will the policy have?</a:t>
            </a:r>
            <a:endParaRPr/>
          </a:p>
          <a:p>
            <a:pPr indent="-368300" lvl="0" marL="457200" rtl="0" algn="l">
              <a:spcBef>
                <a:spcPts val="0"/>
              </a:spcBef>
              <a:spcAft>
                <a:spcPts val="0"/>
              </a:spcAft>
              <a:buSzPts val="2200"/>
              <a:buChar char="●"/>
            </a:pPr>
            <a:r>
              <a:rPr lang="en-US"/>
              <a:t>Who will it affect?</a:t>
            </a:r>
            <a:endParaRPr/>
          </a:p>
          <a:p>
            <a:pPr indent="-368300" lvl="1" marL="914400" rtl="0" algn="l">
              <a:spcBef>
                <a:spcPts val="0"/>
              </a:spcBef>
              <a:spcAft>
                <a:spcPts val="0"/>
              </a:spcAft>
              <a:buSzPts val="2200"/>
              <a:buChar char="○"/>
            </a:pPr>
            <a:r>
              <a:rPr lang="en-US"/>
              <a:t>Does it affect some </a:t>
            </a:r>
            <a:r>
              <a:rPr lang="en-US"/>
              <a:t>groups</a:t>
            </a:r>
            <a:r>
              <a:rPr lang="en-US"/>
              <a:t> differently than others?</a:t>
            </a:r>
            <a:endParaRPr/>
          </a:p>
          <a:p>
            <a:pPr indent="-368300" lvl="0" marL="457200" rtl="0" algn="l">
              <a:spcBef>
                <a:spcPts val="0"/>
              </a:spcBef>
              <a:spcAft>
                <a:spcPts val="0"/>
              </a:spcAft>
              <a:buSzPts val="2200"/>
              <a:buChar char="●"/>
            </a:pPr>
            <a:r>
              <a:rPr lang="en-US"/>
              <a:t>How </a:t>
            </a:r>
            <a:r>
              <a:rPr lang="en-US"/>
              <a:t>much</a:t>
            </a:r>
            <a:r>
              <a:rPr lang="en-US"/>
              <a:t> does it cost?</a:t>
            </a:r>
            <a:endParaRPr/>
          </a:p>
          <a:p>
            <a:pPr indent="-368300" lvl="0" marL="457200" rtl="0" algn="l">
              <a:spcBef>
                <a:spcPts val="0"/>
              </a:spcBef>
              <a:spcAft>
                <a:spcPts val="0"/>
              </a:spcAft>
              <a:buSzPts val="2200"/>
              <a:buChar char="●"/>
            </a:pPr>
            <a:r>
              <a:rPr lang="en-US"/>
              <a:t>How hard will it be to implement?</a:t>
            </a:r>
            <a:endParaRPr/>
          </a:p>
          <a:p>
            <a:pPr indent="0" lvl="0" marL="0" rtl="0" algn="l">
              <a:spcBef>
                <a:spcPts val="800"/>
              </a:spcBef>
              <a:spcAft>
                <a:spcPts val="0"/>
              </a:spcAft>
              <a:buNone/>
            </a:pPr>
            <a:r>
              <a:t/>
            </a:r>
            <a:endParaRPr/>
          </a:p>
          <a:p>
            <a:pPr indent="0" lvl="0" marL="0" rtl="0" algn="l">
              <a:spcBef>
                <a:spcPts val="800"/>
              </a:spcBef>
              <a:spcAft>
                <a:spcPts val="800"/>
              </a:spcAft>
              <a:buNone/>
            </a:pPr>
            <a:r>
              <a:rPr lang="en-US"/>
              <a:t>Which of these is most important?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Why causal effects are so important:</a:t>
            </a:r>
            <a:endParaRPr/>
          </a:p>
        </p:txBody>
      </p:sp>
      <p:sp>
        <p:nvSpPr>
          <p:cNvPr id="237" name="Google Shape;237;p42"/>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Adams Scholarship: A Case Study</a:t>
            </a:r>
            <a:endParaRPr/>
          </a:p>
          <a:p>
            <a:pPr indent="-368300" lvl="0" marL="457200" rtl="0" algn="l">
              <a:spcBef>
                <a:spcPts val="3200"/>
              </a:spcBef>
              <a:spcAft>
                <a:spcPts val="0"/>
              </a:spcAft>
              <a:buSzPts val="2200"/>
              <a:buChar char="●"/>
            </a:pPr>
            <a:r>
              <a:rPr lang="en-US"/>
              <a:t>College costs are high and many policymakers are concerned about the rising price of college.</a:t>
            </a:r>
            <a:endParaRPr/>
          </a:p>
          <a:p>
            <a:pPr indent="-368300" lvl="0" marL="457200" rtl="0" algn="l">
              <a:spcBef>
                <a:spcPts val="3200"/>
              </a:spcBef>
              <a:spcAft>
                <a:spcPts val="3200"/>
              </a:spcAft>
              <a:buSzPts val="2200"/>
              <a:buChar char="●"/>
            </a:pPr>
            <a:r>
              <a:rPr lang="en-US"/>
              <a:t>Group activity–come up with a proposal to reduce college costs. You work for the governor’s office, this has to be “practical,” can look to other states for guidance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680600" y="2743200"/>
            <a:ext cx="10830900" cy="10383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a:t>Case Study: Adams Scholarship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7000"/>
              <a:buFont typeface="Twentieth Century"/>
              <a:buNone/>
            </a:pPr>
            <a:r>
              <a:rPr lang="en-US" sz="7000"/>
              <a:t>Goals of Course</a:t>
            </a:r>
            <a:endParaRPr/>
          </a:p>
        </p:txBody>
      </p:sp>
      <p:sp>
        <p:nvSpPr>
          <p:cNvPr id="87" name="Google Shape;87;p1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4"/>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Adams Scholarship</a:t>
            </a:r>
            <a:endParaRPr/>
          </a:p>
        </p:txBody>
      </p:sp>
      <p:sp>
        <p:nvSpPr>
          <p:cNvPr id="248" name="Google Shape;248;p44"/>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In 2004, Massachusetts Governor Mitt Romney proposed (and implemented) the “Adams Scholarship”</a:t>
            </a:r>
            <a:endParaRPr/>
          </a:p>
          <a:p>
            <a:pPr indent="-368300" lvl="0" marL="457200" rtl="0" algn="l">
              <a:spcBef>
                <a:spcPts val="0"/>
              </a:spcBef>
              <a:spcAft>
                <a:spcPts val="0"/>
              </a:spcAft>
              <a:buSzPts val="2200"/>
              <a:buChar char="●"/>
            </a:pPr>
            <a:r>
              <a:rPr lang="en-US"/>
              <a:t>“I want our best and brightest to stay right here in Massachusetts”</a:t>
            </a:r>
            <a:endParaRPr/>
          </a:p>
          <a:p>
            <a:pPr indent="-368300" lvl="0" marL="457200" rtl="0" algn="l">
              <a:spcBef>
                <a:spcPts val="0"/>
              </a:spcBef>
              <a:spcAft>
                <a:spcPts val="0"/>
              </a:spcAft>
              <a:buSzPts val="2200"/>
              <a:buChar char="●"/>
            </a:pPr>
            <a:r>
              <a:rPr lang="en-US"/>
              <a:t>This waived tuition at MA public universities for students who scored in top 25% of state standardized test in district and had to have 1 score that was “advanced</a:t>
            </a:r>
            <a:endParaRPr/>
          </a:p>
          <a:p>
            <a:pPr indent="-368300" lvl="1" marL="914400" rtl="0" algn="l">
              <a:spcBef>
                <a:spcPts val="0"/>
              </a:spcBef>
              <a:spcAft>
                <a:spcPts val="0"/>
              </a:spcAft>
              <a:buSzPts val="2200"/>
              <a:buChar char="○"/>
            </a:pPr>
            <a:r>
              <a:rPr lang="en-US"/>
              <a:t>Had to be Mass. public high school student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5"/>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What are your predictions for how this affected student enrollment and completion?</a:t>
            </a:r>
            <a:endParaRPr/>
          </a:p>
        </p:txBody>
      </p:sp>
      <p:sp>
        <p:nvSpPr>
          <p:cNvPr id="254" name="Google Shape;254;p45"/>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0"/>
              </a:spcBef>
              <a:spcAft>
                <a:spcPts val="10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6"/>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This program was rigorously evaluated, so we don’t have to guess</a:t>
            </a:r>
            <a:endParaRPr/>
          </a:p>
        </p:txBody>
      </p:sp>
      <p:pic>
        <p:nvPicPr>
          <p:cNvPr id="260" name="Google Shape;260;p46"/>
          <p:cNvPicPr preferRelativeResize="0"/>
          <p:nvPr/>
        </p:nvPicPr>
        <p:blipFill>
          <a:blip r:embed="rId3">
            <a:alphaModFix/>
          </a:blip>
          <a:stretch>
            <a:fillRect/>
          </a:stretch>
        </p:blipFill>
        <p:spPr>
          <a:xfrm>
            <a:off x="763900" y="2087725"/>
            <a:ext cx="10725150" cy="3352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7"/>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a:t>
            </a:r>
            <a:endParaRPr/>
          </a:p>
        </p:txBody>
      </p:sp>
      <p:sp>
        <p:nvSpPr>
          <p:cNvPr id="266" name="Google Shape;266;p47"/>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The authors used data from Massachusetts Department of Elementary and Secondary education and the national student clearinghouse</a:t>
            </a:r>
            <a:endParaRPr/>
          </a:p>
          <a:p>
            <a:pPr indent="-368300" lvl="0" marL="457200" rtl="0" algn="l">
              <a:spcBef>
                <a:spcPts val="0"/>
              </a:spcBef>
              <a:spcAft>
                <a:spcPts val="0"/>
              </a:spcAft>
              <a:buSzPts val="2200"/>
              <a:buChar char="●"/>
            </a:pPr>
            <a:r>
              <a:rPr lang="en-US"/>
              <a:t>They also used a technique we will discuss in much more detail later in the semester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What Happened to Enrollment?</a:t>
            </a:r>
            <a:endParaRPr/>
          </a:p>
        </p:txBody>
      </p:sp>
      <p:sp>
        <p:nvSpPr>
          <p:cNvPr id="272" name="Google Shape;272;p48"/>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0"/>
              </a:spcBef>
              <a:spcAft>
                <a:spcPts val="1000"/>
              </a:spcAft>
              <a:buNone/>
            </a:pPr>
            <a:r>
              <a:t/>
            </a:r>
            <a:endParaRPr/>
          </a:p>
        </p:txBody>
      </p:sp>
      <p:pic>
        <p:nvPicPr>
          <p:cNvPr id="273" name="Google Shape;273;p48"/>
          <p:cNvPicPr preferRelativeResize="0"/>
          <p:nvPr/>
        </p:nvPicPr>
        <p:blipFill>
          <a:blip r:embed="rId3">
            <a:alphaModFix/>
          </a:blip>
          <a:stretch>
            <a:fillRect/>
          </a:stretch>
        </p:blipFill>
        <p:spPr>
          <a:xfrm>
            <a:off x="3257163" y="2120474"/>
            <a:ext cx="5738626" cy="4276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9"/>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Graduation?</a:t>
            </a:r>
            <a:endParaRPr/>
          </a:p>
        </p:txBody>
      </p:sp>
      <p:sp>
        <p:nvSpPr>
          <p:cNvPr id="279" name="Google Shape;279;p49"/>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0"/>
              </a:spcBef>
              <a:spcAft>
                <a:spcPts val="1000"/>
              </a:spcAft>
              <a:buNone/>
            </a:pPr>
            <a:r>
              <a:t/>
            </a:r>
            <a:endParaRPr/>
          </a:p>
        </p:txBody>
      </p:sp>
      <p:pic>
        <p:nvPicPr>
          <p:cNvPr id="280" name="Google Shape;280;p49"/>
          <p:cNvPicPr preferRelativeResize="0"/>
          <p:nvPr/>
        </p:nvPicPr>
        <p:blipFill>
          <a:blip r:embed="rId3">
            <a:alphaModFix/>
          </a:blip>
          <a:stretch>
            <a:fillRect/>
          </a:stretch>
        </p:blipFill>
        <p:spPr>
          <a:xfrm>
            <a:off x="2711750" y="1981200"/>
            <a:ext cx="6829425" cy="4876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0"/>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Surprise!</a:t>
            </a:r>
            <a:endParaRPr/>
          </a:p>
        </p:txBody>
      </p:sp>
      <p:sp>
        <p:nvSpPr>
          <p:cNvPr id="286" name="Google Shape;286;p50"/>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Students attended the in state public universities, but they were less likely to graduate from </a:t>
            </a:r>
            <a:r>
              <a:rPr i="1" lang="en-US"/>
              <a:t>any </a:t>
            </a:r>
            <a:r>
              <a:rPr lang="en-US"/>
              <a:t>college</a:t>
            </a:r>
            <a:endParaRPr/>
          </a:p>
          <a:p>
            <a:pPr indent="-368300" lvl="0" marL="457200" rtl="0" algn="l">
              <a:spcBef>
                <a:spcPts val="0"/>
              </a:spcBef>
              <a:spcAft>
                <a:spcPts val="0"/>
              </a:spcAft>
              <a:buSzPts val="2200"/>
              <a:buChar char="●"/>
            </a:pPr>
            <a:r>
              <a:rPr lang="en-US"/>
              <a:t>Not what policymakers hoped for (or what you might predict)</a:t>
            </a:r>
            <a:endParaRPr/>
          </a:p>
          <a:p>
            <a:pPr indent="-368300" lvl="0" marL="457200" rtl="0" algn="l">
              <a:spcBef>
                <a:spcPts val="0"/>
              </a:spcBef>
              <a:spcAft>
                <a:spcPts val="0"/>
              </a:spcAft>
              <a:buSzPts val="2200"/>
              <a:buChar char="●"/>
            </a:pPr>
            <a:r>
              <a:rPr lang="en-US"/>
              <a:t>Why was this?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1"/>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“Adams” Colleges had Lower Graduation Rates</a:t>
            </a:r>
            <a:endParaRPr/>
          </a:p>
        </p:txBody>
      </p:sp>
      <p:sp>
        <p:nvSpPr>
          <p:cNvPr id="292" name="Google Shape;292;p51"/>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0"/>
              </a:spcBef>
              <a:spcAft>
                <a:spcPts val="1000"/>
              </a:spcAft>
              <a:buNone/>
            </a:pPr>
            <a:r>
              <a:t/>
            </a:r>
            <a:endParaRPr/>
          </a:p>
        </p:txBody>
      </p:sp>
      <p:pic>
        <p:nvPicPr>
          <p:cNvPr id="293" name="Google Shape;293;p51"/>
          <p:cNvPicPr preferRelativeResize="0"/>
          <p:nvPr/>
        </p:nvPicPr>
        <p:blipFill>
          <a:blip r:embed="rId3">
            <a:alphaModFix/>
          </a:blip>
          <a:stretch>
            <a:fillRect/>
          </a:stretch>
        </p:blipFill>
        <p:spPr>
          <a:xfrm>
            <a:off x="2876550" y="2050988"/>
            <a:ext cx="6438900" cy="3952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2"/>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Adams covered tuition only–not fees</a:t>
            </a:r>
            <a:endParaRPr/>
          </a:p>
        </p:txBody>
      </p:sp>
      <p:sp>
        <p:nvSpPr>
          <p:cNvPr id="299" name="Google Shape;299;p52"/>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Tuition</a:t>
            </a:r>
            <a:r>
              <a:rPr lang="en-US"/>
              <a:t> was ~$1,400 Fees were about ~$13,000</a:t>
            </a:r>
            <a:endParaRPr/>
          </a:p>
          <a:p>
            <a:pPr indent="-368300" lvl="0" marL="457200" rtl="0" algn="l">
              <a:spcBef>
                <a:spcPts val="0"/>
              </a:spcBef>
              <a:spcAft>
                <a:spcPts val="0"/>
              </a:spcAft>
              <a:buSzPts val="2200"/>
              <a:buChar char="●"/>
            </a:pPr>
            <a:r>
              <a:rPr lang="en-US"/>
              <a:t>Future years clarified that fees were not included.</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a:p>
            <a:pPr indent="0" lvl="0" marL="457200" rtl="0" algn="l">
              <a:spcBef>
                <a:spcPts val="1000"/>
              </a:spcBef>
              <a:spcAft>
                <a:spcPts val="10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3"/>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What should policymakers do now?</a:t>
            </a:r>
            <a:endParaRPr/>
          </a:p>
        </p:txBody>
      </p:sp>
      <p:sp>
        <p:nvSpPr>
          <p:cNvPr id="305" name="Google Shape;305;p53"/>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Probably stop the scholarship! Or at least modify it in some way</a:t>
            </a:r>
            <a:endParaRPr/>
          </a:p>
          <a:p>
            <a:pPr indent="-368300" lvl="0" marL="457200" rtl="0" algn="l">
              <a:spcBef>
                <a:spcPts val="0"/>
              </a:spcBef>
              <a:spcAft>
                <a:spcPts val="0"/>
              </a:spcAft>
              <a:buSzPts val="2200"/>
              <a:buChar char="●"/>
            </a:pPr>
            <a:r>
              <a:rPr lang="en-US"/>
              <a:t>However, the scholarship still exists, and is largely </a:t>
            </a:r>
            <a:r>
              <a:rPr lang="en-US"/>
              <a:t>unchanged</a:t>
            </a:r>
            <a:endParaRPr/>
          </a:p>
          <a:p>
            <a:pPr indent="0" lvl="0" marL="457200" rtl="0" algn="l">
              <a:spcBef>
                <a:spcPts val="1000"/>
              </a:spcBef>
              <a:spcAft>
                <a:spcPts val="10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What is Program Evaluation?</a:t>
            </a:r>
            <a:endParaRPr/>
          </a:p>
        </p:txBody>
      </p:sp>
      <p:sp>
        <p:nvSpPr>
          <p:cNvPr id="93" name="Google Shape;93;p1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Font typeface="Arial"/>
              <a:buChar char="•"/>
            </a:pPr>
            <a:r>
              <a:rPr lang="en-US" sz="2800"/>
              <a:t>This course </a:t>
            </a:r>
            <a:r>
              <a:rPr lang="en-US" sz="2800"/>
              <a:t>is where </a:t>
            </a:r>
            <a:r>
              <a:rPr lang="en-US"/>
              <a:t>statistics becomes useful</a:t>
            </a:r>
            <a:endParaRPr/>
          </a:p>
          <a:p>
            <a:pPr indent="-91440" lvl="0" marL="91440" rtl="0" algn="l">
              <a:lnSpc>
                <a:spcPct val="90000"/>
              </a:lnSpc>
              <a:spcBef>
                <a:spcPts val="1400"/>
              </a:spcBef>
              <a:spcAft>
                <a:spcPts val="0"/>
              </a:spcAft>
              <a:buSzPts val="2800"/>
              <a:buFont typeface="Arial"/>
              <a:buChar char="•"/>
            </a:pPr>
            <a:r>
              <a:rPr lang="en-US" sz="2800"/>
              <a:t>IEM taught you some basic tools, but did you feel like you could apply those to real world problems? The hope is that after this class you will be able to do that</a:t>
            </a:r>
            <a:endParaRPr sz="2800"/>
          </a:p>
          <a:p>
            <a:pPr indent="-91440" lvl="0" marL="91440" rtl="0" algn="l">
              <a:lnSpc>
                <a:spcPct val="90000"/>
              </a:lnSpc>
              <a:spcBef>
                <a:spcPts val="1400"/>
              </a:spcBef>
              <a:spcAft>
                <a:spcPts val="0"/>
              </a:spcAft>
              <a:buSzPts val="2800"/>
              <a:buChar char="•"/>
            </a:pPr>
            <a:r>
              <a:rPr lang="en-US" sz="2800"/>
              <a:t>The focus of this class is practical–how can we know the effects of a given policy</a:t>
            </a:r>
            <a:endParaRPr sz="2800"/>
          </a:p>
          <a:p>
            <a:pPr indent="-91440" lvl="0" marL="91440" rtl="0" algn="l">
              <a:lnSpc>
                <a:spcPct val="90000"/>
              </a:lnSpc>
              <a:spcBef>
                <a:spcPts val="1400"/>
              </a:spcBef>
              <a:spcAft>
                <a:spcPts val="0"/>
              </a:spcAft>
              <a:buSzPts val="2800"/>
              <a:buFont typeface="Arial"/>
              <a:buChar char="•"/>
            </a:pPr>
            <a:r>
              <a:rPr lang="en-US" sz="2800"/>
              <a:t>You will learn the modern toolkit of program evaluation</a:t>
            </a:r>
            <a:endParaRPr/>
          </a:p>
          <a:p>
            <a:pPr indent="-91440" lvl="0" marL="91440" rtl="0" algn="l">
              <a:lnSpc>
                <a:spcPct val="90000"/>
              </a:lnSpc>
              <a:spcBef>
                <a:spcPts val="1400"/>
              </a:spcBef>
              <a:spcAft>
                <a:spcPts val="0"/>
              </a:spcAft>
              <a:buSzPts val="2800"/>
              <a:buFont typeface="Arial"/>
              <a:buChar char="•"/>
            </a:pPr>
            <a:r>
              <a:rPr lang="en-US" sz="2800"/>
              <a:t>You will write a paper that uses this toolkit.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4"/>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This is a simple, but prominent example of why program evaluation matters</a:t>
            </a:r>
            <a:endParaRPr/>
          </a:p>
        </p:txBody>
      </p:sp>
      <p:sp>
        <p:nvSpPr>
          <p:cNvPr id="311" name="Google Shape;311;p54"/>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You cannot conduct good policy if you do not know the effects of that policy.</a:t>
            </a:r>
            <a:endParaRPr/>
          </a:p>
          <a:p>
            <a:pPr indent="-368300" lvl="0" marL="457200" rtl="0" algn="l">
              <a:spcBef>
                <a:spcPts val="0"/>
              </a:spcBef>
              <a:spcAft>
                <a:spcPts val="0"/>
              </a:spcAft>
              <a:buSzPts val="2200"/>
              <a:buChar char="●"/>
            </a:pPr>
            <a:r>
              <a:rPr lang="en-US"/>
              <a:t>There are often unintended consequences or smaller effects than </a:t>
            </a:r>
            <a:r>
              <a:rPr lang="en-US"/>
              <a:t>anticipated</a:t>
            </a:r>
            <a:endParaRPr/>
          </a:p>
          <a:p>
            <a:pPr indent="-368300" lvl="0" marL="457200" rtl="0" algn="l">
              <a:spcBef>
                <a:spcPts val="0"/>
              </a:spcBef>
              <a:spcAft>
                <a:spcPts val="0"/>
              </a:spcAft>
              <a:buSzPts val="2200"/>
              <a:buChar char="●"/>
            </a:pPr>
            <a:r>
              <a:rPr lang="en-US"/>
              <a:t>Given scarce funding, we should fund programs that work</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5"/>
          <p:cNvSpPr txBox="1"/>
          <p:nvPr>
            <p:ph type="title"/>
          </p:nvPr>
        </p:nvSpPr>
        <p:spPr>
          <a:xfrm>
            <a:off x="1150605" y="22675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One closer to home, Grad PLUS Loans</a:t>
            </a:r>
            <a:endParaRPr/>
          </a:p>
        </p:txBody>
      </p:sp>
      <p:sp>
        <p:nvSpPr>
          <p:cNvPr id="317" name="Google Shape;317;p55"/>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0"/>
              </a:spcBef>
              <a:spcAft>
                <a:spcPts val="1000"/>
              </a:spcAft>
              <a:buNone/>
            </a:pPr>
            <a:r>
              <a:t/>
            </a:r>
            <a:endParaRPr/>
          </a:p>
        </p:txBody>
      </p:sp>
      <p:pic>
        <p:nvPicPr>
          <p:cNvPr id="318" name="Google Shape;318;p55"/>
          <p:cNvPicPr preferRelativeResize="0"/>
          <p:nvPr/>
        </p:nvPicPr>
        <p:blipFill>
          <a:blip r:embed="rId3">
            <a:alphaModFix/>
          </a:blip>
          <a:stretch>
            <a:fillRect/>
          </a:stretch>
        </p:blipFill>
        <p:spPr>
          <a:xfrm>
            <a:off x="164375" y="2331532"/>
            <a:ext cx="12191999" cy="257153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6"/>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Grad PLUS Loans</a:t>
            </a:r>
            <a:endParaRPr/>
          </a:p>
        </p:txBody>
      </p:sp>
      <p:sp>
        <p:nvSpPr>
          <p:cNvPr id="324" name="Google Shape;324;p56"/>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0"/>
              </a:spcBef>
              <a:spcAft>
                <a:spcPts val="1000"/>
              </a:spcAft>
              <a:buNone/>
            </a:pPr>
            <a:r>
              <a:t/>
            </a:r>
            <a:endParaRPr/>
          </a:p>
        </p:txBody>
      </p:sp>
      <p:pic>
        <p:nvPicPr>
          <p:cNvPr id="325" name="Google Shape;325;p56"/>
          <p:cNvPicPr preferRelativeResize="0"/>
          <p:nvPr/>
        </p:nvPicPr>
        <p:blipFill>
          <a:blip r:embed="rId3">
            <a:alphaModFix/>
          </a:blip>
          <a:stretch>
            <a:fillRect/>
          </a:stretch>
        </p:blipFill>
        <p:spPr>
          <a:xfrm>
            <a:off x="2011675" y="2449588"/>
            <a:ext cx="8229600" cy="35147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7"/>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57"/>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l">
              <a:spcBef>
                <a:spcPts val="0"/>
              </a:spcBef>
              <a:spcAft>
                <a:spcPts val="1000"/>
              </a:spcAft>
              <a:buNone/>
            </a:pPr>
            <a:r>
              <a:t/>
            </a:r>
            <a:endParaRPr/>
          </a:p>
        </p:txBody>
      </p:sp>
      <p:pic>
        <p:nvPicPr>
          <p:cNvPr id="332" name="Google Shape;332;p57"/>
          <p:cNvPicPr preferRelativeResize="0"/>
          <p:nvPr/>
        </p:nvPicPr>
        <p:blipFill>
          <a:blip r:embed="rId3">
            <a:alphaModFix/>
          </a:blip>
          <a:stretch>
            <a:fillRect/>
          </a:stretch>
        </p:blipFill>
        <p:spPr>
          <a:xfrm>
            <a:off x="490525" y="890575"/>
            <a:ext cx="11210925" cy="50768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8"/>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Should Policymakers only Consume Evidence? Or should they produce it?</a:t>
            </a:r>
            <a:endParaRPr/>
          </a:p>
        </p:txBody>
      </p:sp>
      <p:sp>
        <p:nvSpPr>
          <p:cNvPr id="338" name="Google Shape;338;p58"/>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Would you be supportive of building evaluation into your implemented policy?</a:t>
            </a:r>
            <a:endParaRPr/>
          </a:p>
          <a:p>
            <a:pPr indent="-368300" lvl="0" marL="457200" rtl="0" algn="l">
              <a:spcBef>
                <a:spcPts val="0"/>
              </a:spcBef>
              <a:spcAft>
                <a:spcPts val="0"/>
              </a:spcAft>
              <a:buSzPts val="2200"/>
              <a:buChar char="●"/>
            </a:pPr>
            <a:r>
              <a:rPr lang="en-US"/>
              <a:t>What would this require?</a:t>
            </a:r>
            <a:endParaRPr/>
          </a:p>
          <a:p>
            <a:pPr indent="-368300" lvl="1" marL="914400" rtl="0" algn="l">
              <a:spcBef>
                <a:spcPts val="0"/>
              </a:spcBef>
              <a:spcAft>
                <a:spcPts val="0"/>
              </a:spcAft>
              <a:buSzPts val="2200"/>
              <a:buChar char="○"/>
            </a:pPr>
            <a:r>
              <a:rPr lang="en-US" u="sng">
                <a:solidFill>
                  <a:schemeClr val="hlink"/>
                </a:solidFill>
                <a:hlinkClick r:id="rId3"/>
              </a:rPr>
              <a:t>ND LEO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Learning Outcomes</a:t>
            </a:r>
            <a:endParaRPr/>
          </a:p>
        </p:txBody>
      </p:sp>
      <p:sp>
        <p:nvSpPr>
          <p:cNvPr id="99" name="Google Shape;99;p19"/>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rmAutofit fontScale="92500" lnSpcReduction="20000"/>
          </a:bodyPr>
          <a:lstStyle/>
          <a:p>
            <a:pPr indent="-81915" lvl="0" marL="91440" rtl="0" algn="l">
              <a:lnSpc>
                <a:spcPct val="80000"/>
              </a:lnSpc>
              <a:spcBef>
                <a:spcPts val="0"/>
              </a:spcBef>
              <a:spcAft>
                <a:spcPts val="0"/>
              </a:spcAft>
              <a:buSzPct val="71429"/>
              <a:buFont typeface="Noto Sans Symbols"/>
              <a:buChar char="▪"/>
            </a:pPr>
            <a:r>
              <a:rPr lang="en-US"/>
              <a:t>Demonstrate an understanding of the assumptions underlying commonly used empirical approaches for the identification of causal effects, including: Ordinary Least Squares, Matching, Interrupted Time Series, Differences in Differences, Fixed Effects, Instrumental Variables, and Regression Discontinuity</a:t>
            </a:r>
            <a:endParaRPr/>
          </a:p>
          <a:p>
            <a:pPr indent="-81915" lvl="0" marL="91440" rtl="0" algn="l">
              <a:lnSpc>
                <a:spcPct val="80000"/>
              </a:lnSpc>
              <a:spcBef>
                <a:spcPts val="1400"/>
              </a:spcBef>
              <a:spcAft>
                <a:spcPts val="0"/>
              </a:spcAft>
              <a:buSzPct val="71429"/>
              <a:buFont typeface="Noto Sans Symbols"/>
              <a:buChar char="▪"/>
            </a:pPr>
            <a:r>
              <a:rPr lang="en-US"/>
              <a:t>Read and understand contemporary academic literature in program evaluation. Students will provide written evaluations of selected academic papers, including a clear description and critique of the empirical methods used.</a:t>
            </a:r>
            <a:endParaRPr/>
          </a:p>
          <a:p>
            <a:pPr indent="-81915" lvl="0" marL="91440" rtl="0" algn="l">
              <a:lnSpc>
                <a:spcPct val="80000"/>
              </a:lnSpc>
              <a:spcBef>
                <a:spcPts val="1400"/>
              </a:spcBef>
              <a:spcAft>
                <a:spcPts val="0"/>
              </a:spcAft>
              <a:buSzPct val="71429"/>
              <a:buFont typeface="Noto Sans Symbols"/>
              <a:buChar char="▪"/>
            </a:pPr>
            <a:r>
              <a:rPr lang="en-US"/>
              <a:t>Apply modern empirical methods using data analysis exercises.</a:t>
            </a:r>
            <a:endParaRPr/>
          </a:p>
          <a:p>
            <a:pPr indent="-81915" lvl="0" marL="91440" rtl="0" algn="l">
              <a:lnSpc>
                <a:spcPct val="80000"/>
              </a:lnSpc>
              <a:spcBef>
                <a:spcPts val="1400"/>
              </a:spcBef>
              <a:spcAft>
                <a:spcPts val="0"/>
              </a:spcAft>
              <a:buSzPct val="71429"/>
              <a:buFont typeface="Noto Sans Symbols"/>
              <a:buChar char="▪"/>
            </a:pPr>
            <a:r>
              <a:rPr lang="en-US"/>
              <a:t>Complete a research project in which they identify a question, assemble a </a:t>
            </a:r>
            <a:r>
              <a:rPr lang="en-US" u="sng"/>
              <a:t>dataset</a:t>
            </a:r>
            <a:r>
              <a:rPr lang="en-US"/>
              <a:t>, thoughtfully apply appropriate empirical methods, and clearly describe their methodology, assumptions, and findings.</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1024129" y="577264"/>
            <a:ext cx="9720072" cy="116092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Background</a:t>
            </a:r>
            <a:endParaRPr/>
          </a:p>
        </p:txBody>
      </p:sp>
      <p:sp>
        <p:nvSpPr>
          <p:cNvPr id="105" name="Google Shape;105;p2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lnSpcReduction="20000"/>
          </a:bodyPr>
          <a:lstStyle/>
          <a:p>
            <a:pPr indent="-91440" lvl="0" marL="91440" rtl="0" algn="l">
              <a:lnSpc>
                <a:spcPct val="90000"/>
              </a:lnSpc>
              <a:spcBef>
                <a:spcPts val="1400"/>
              </a:spcBef>
              <a:spcAft>
                <a:spcPts val="0"/>
              </a:spcAft>
              <a:buSzPts val="2800"/>
              <a:buFont typeface="Arial"/>
              <a:buChar char="•"/>
            </a:pPr>
            <a:r>
              <a:rPr lang="en-US" sz="2800"/>
              <a:t>Hometown: South Jordan, UT</a:t>
            </a:r>
            <a:endParaRPr sz="2800"/>
          </a:p>
          <a:p>
            <a:pPr indent="-91440" lvl="0" marL="91440" rtl="0" algn="l">
              <a:lnSpc>
                <a:spcPct val="90000"/>
              </a:lnSpc>
              <a:spcBef>
                <a:spcPts val="1400"/>
              </a:spcBef>
              <a:spcAft>
                <a:spcPts val="0"/>
              </a:spcAft>
              <a:buSzPts val="2800"/>
              <a:buChar char="•"/>
            </a:pPr>
            <a:r>
              <a:rPr lang="en-US" sz="2800"/>
              <a:t>Education: </a:t>
            </a:r>
            <a:endParaRPr sz="2800"/>
          </a:p>
          <a:p>
            <a:pPr indent="-406400" lvl="1" marL="914400" rtl="0" algn="l">
              <a:lnSpc>
                <a:spcPct val="90000"/>
              </a:lnSpc>
              <a:spcBef>
                <a:spcPts val="1400"/>
              </a:spcBef>
              <a:spcAft>
                <a:spcPts val="0"/>
              </a:spcAft>
              <a:buSzPts val="2800"/>
              <a:buChar char="○"/>
            </a:pPr>
            <a:r>
              <a:rPr lang="en-US" sz="2800"/>
              <a:t>BA/BS Econ/Math, BYU</a:t>
            </a:r>
            <a:endParaRPr sz="2800"/>
          </a:p>
          <a:p>
            <a:pPr indent="-406400" lvl="1" marL="914400" rtl="0" algn="l">
              <a:lnSpc>
                <a:spcPct val="90000"/>
              </a:lnSpc>
              <a:spcBef>
                <a:spcPts val="1400"/>
              </a:spcBef>
              <a:spcAft>
                <a:spcPts val="0"/>
              </a:spcAft>
              <a:buSzPts val="2800"/>
              <a:buChar char="○"/>
            </a:pPr>
            <a:r>
              <a:rPr lang="en-US" sz="2800"/>
              <a:t>MS/PhD Econ, UT Austin</a:t>
            </a:r>
            <a:endParaRPr sz="2800"/>
          </a:p>
          <a:p>
            <a:pPr indent="-406400" lvl="0" marL="457200" rtl="0" algn="l">
              <a:lnSpc>
                <a:spcPct val="90000"/>
              </a:lnSpc>
              <a:spcBef>
                <a:spcPts val="1400"/>
              </a:spcBef>
              <a:spcAft>
                <a:spcPts val="0"/>
              </a:spcAft>
              <a:buSzPts val="2800"/>
              <a:buChar char="•"/>
            </a:pPr>
            <a:r>
              <a:rPr lang="en-US" sz="2800"/>
              <a:t>Employment</a:t>
            </a:r>
            <a:endParaRPr sz="2800"/>
          </a:p>
          <a:p>
            <a:pPr indent="-406400" lvl="1" marL="914400" rtl="0" algn="l">
              <a:lnSpc>
                <a:spcPct val="90000"/>
              </a:lnSpc>
              <a:spcBef>
                <a:spcPts val="1400"/>
              </a:spcBef>
              <a:spcAft>
                <a:spcPts val="0"/>
              </a:spcAft>
              <a:buSzPts val="2800"/>
              <a:buChar char="○"/>
            </a:pPr>
            <a:r>
              <a:rPr lang="en-US" sz="2800"/>
              <a:t>BYU Economics 2015-2023</a:t>
            </a:r>
            <a:endParaRPr sz="2800"/>
          </a:p>
          <a:p>
            <a:pPr indent="-406400" lvl="1" marL="914400" rtl="0" algn="l">
              <a:lnSpc>
                <a:spcPct val="90000"/>
              </a:lnSpc>
              <a:spcBef>
                <a:spcPts val="1400"/>
              </a:spcBef>
              <a:spcAft>
                <a:spcPts val="0"/>
              </a:spcAft>
              <a:buSzPts val="2800"/>
              <a:buChar char="○"/>
            </a:pPr>
            <a:r>
              <a:rPr lang="en-US" sz="2800"/>
              <a:t>ND Economics 2023-2025</a:t>
            </a:r>
            <a:endParaRPr sz="2800"/>
          </a:p>
          <a:p>
            <a:pPr indent="-406400" lvl="1" marL="914400" rtl="0" algn="l">
              <a:lnSpc>
                <a:spcPct val="90000"/>
              </a:lnSpc>
              <a:spcBef>
                <a:spcPts val="1400"/>
              </a:spcBef>
              <a:spcAft>
                <a:spcPts val="0"/>
              </a:spcAft>
              <a:buSzPts val="2800"/>
              <a:buChar char="○"/>
            </a:pPr>
            <a:r>
              <a:rPr lang="en-US" sz="2800"/>
              <a:t>UT LBJ &amp; COE 2025-</a:t>
            </a:r>
            <a:endParaRPr sz="2800"/>
          </a:p>
        </p:txBody>
      </p:sp>
      <p:pic>
        <p:nvPicPr>
          <p:cNvPr id="106" name="Google Shape;106;p20" title="Denning Extended-25.jpg"/>
          <p:cNvPicPr preferRelativeResize="0"/>
          <p:nvPr/>
        </p:nvPicPr>
        <p:blipFill>
          <a:blip r:embed="rId3">
            <a:alphaModFix/>
          </a:blip>
          <a:stretch>
            <a:fillRect/>
          </a:stretch>
        </p:blipFill>
        <p:spPr>
          <a:xfrm>
            <a:off x="7162157" y="0"/>
            <a:ext cx="4564186" cy="6857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Twentieth Century"/>
              <a:buNone/>
            </a:pPr>
            <a:r>
              <a:rPr lang="en-US"/>
              <a:t>Research Areas</a:t>
            </a:r>
            <a:endParaRPr/>
          </a:p>
        </p:txBody>
      </p:sp>
      <p:sp>
        <p:nvSpPr>
          <p:cNvPr id="112" name="Google Shape;112;p2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Char char="●"/>
            </a:pPr>
            <a:r>
              <a:rPr lang="en-US" sz="2800"/>
              <a:t>Education</a:t>
            </a:r>
            <a:endParaRPr/>
          </a:p>
          <a:p>
            <a:pPr indent="-182880" lvl="1" marL="384048" rtl="0" algn="l">
              <a:lnSpc>
                <a:spcPct val="90000"/>
              </a:lnSpc>
              <a:spcBef>
                <a:spcPts val="400"/>
              </a:spcBef>
              <a:spcAft>
                <a:spcPts val="0"/>
              </a:spcAft>
              <a:buSzPts val="2400"/>
              <a:buChar char="○"/>
            </a:pPr>
            <a:r>
              <a:rPr lang="en-US" sz="2400"/>
              <a:t>The effect of financial aid/tuition/student loans on enrollment, major, graduation, earnings, and prices.</a:t>
            </a:r>
            <a:endParaRPr/>
          </a:p>
          <a:p>
            <a:pPr indent="-182880" lvl="1" marL="384048" rtl="0" algn="l">
              <a:lnSpc>
                <a:spcPct val="90000"/>
              </a:lnSpc>
              <a:spcBef>
                <a:spcPts val="600"/>
              </a:spcBef>
              <a:spcAft>
                <a:spcPts val="0"/>
              </a:spcAft>
              <a:buSzPts val="2400"/>
              <a:buChar char="○"/>
            </a:pPr>
            <a:r>
              <a:rPr lang="en-US" sz="2400"/>
              <a:t>The effect of your rank among peers on future outcomes</a:t>
            </a:r>
            <a:endParaRPr/>
          </a:p>
          <a:p>
            <a:pPr indent="-182880" lvl="1" marL="384048" rtl="0" algn="l">
              <a:lnSpc>
                <a:spcPct val="90000"/>
              </a:lnSpc>
              <a:spcBef>
                <a:spcPts val="600"/>
              </a:spcBef>
              <a:spcAft>
                <a:spcPts val="0"/>
              </a:spcAft>
              <a:buSzPts val="2400"/>
              <a:buChar char="○"/>
            </a:pPr>
            <a:r>
              <a:rPr lang="en-US" sz="2400"/>
              <a:t>Why college graduation rates have increased?</a:t>
            </a:r>
            <a:endParaRPr/>
          </a:p>
          <a:p>
            <a:pPr indent="-182880" lvl="1" marL="384048" rtl="0" algn="l">
              <a:lnSpc>
                <a:spcPct val="90000"/>
              </a:lnSpc>
              <a:spcBef>
                <a:spcPts val="600"/>
              </a:spcBef>
              <a:spcAft>
                <a:spcPts val="0"/>
              </a:spcAft>
              <a:buSzPts val="2400"/>
              <a:buChar char="○"/>
            </a:pPr>
            <a:r>
              <a:rPr lang="en-US" sz="2400"/>
              <a:t>The effects on information “nudges” on student outcomes</a:t>
            </a:r>
            <a:endParaRPr sz="2400"/>
          </a:p>
          <a:p>
            <a:pPr indent="-182880" lvl="1" marL="384048" rtl="0" algn="l">
              <a:lnSpc>
                <a:spcPct val="90000"/>
              </a:lnSpc>
              <a:spcBef>
                <a:spcPts val="600"/>
              </a:spcBef>
              <a:spcAft>
                <a:spcPts val="0"/>
              </a:spcAft>
              <a:buSzPts val="2400"/>
              <a:buChar char="○"/>
            </a:pPr>
            <a:r>
              <a:rPr lang="en-US" sz="2400"/>
              <a:t>Grade Inflation</a:t>
            </a:r>
            <a:endParaRPr sz="2400"/>
          </a:p>
          <a:p>
            <a:pPr indent="-182880" lvl="1" marL="384048" rtl="0" algn="l">
              <a:lnSpc>
                <a:spcPct val="90000"/>
              </a:lnSpc>
              <a:spcBef>
                <a:spcPts val="600"/>
              </a:spcBef>
              <a:spcAft>
                <a:spcPts val="0"/>
              </a:spcAft>
              <a:buSzPts val="2400"/>
              <a:buChar char="○"/>
            </a:pPr>
            <a:r>
              <a:rPr lang="en-US" sz="2400"/>
              <a:t>DUIs</a:t>
            </a:r>
            <a:endParaRPr sz="2400"/>
          </a:p>
          <a:p>
            <a:pPr indent="-30479" lvl="1" marL="384048" rtl="0" algn="l">
              <a:lnSpc>
                <a:spcPct val="90000"/>
              </a:lnSpc>
              <a:spcBef>
                <a:spcPts val="600"/>
              </a:spcBef>
              <a:spcAft>
                <a:spcPts val="0"/>
              </a:spcAft>
              <a:buSzPts val="2400"/>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You</a:t>
            </a:r>
            <a:endParaRPr/>
          </a:p>
        </p:txBody>
      </p:sp>
      <p:sp>
        <p:nvSpPr>
          <p:cNvPr id="118" name="Google Shape;118;p22"/>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368300" lvl="0" marL="457200" rtl="0" algn="l">
              <a:spcBef>
                <a:spcPts val="0"/>
              </a:spcBef>
              <a:spcAft>
                <a:spcPts val="0"/>
              </a:spcAft>
              <a:buSzPts val="2200"/>
              <a:buChar char="●"/>
            </a:pPr>
            <a:r>
              <a:rPr lang="en-US"/>
              <a:t>Where are you from?</a:t>
            </a:r>
            <a:endParaRPr/>
          </a:p>
          <a:p>
            <a:pPr indent="-368300" lvl="0" marL="457200" rtl="0" algn="l">
              <a:spcBef>
                <a:spcPts val="0"/>
              </a:spcBef>
              <a:spcAft>
                <a:spcPts val="0"/>
              </a:spcAft>
              <a:buSzPts val="2200"/>
              <a:buChar char="●"/>
            </a:pPr>
            <a:r>
              <a:rPr lang="en-US"/>
              <a:t>What is your background/policy interest?</a:t>
            </a:r>
            <a:endParaRPr/>
          </a:p>
          <a:p>
            <a:pPr indent="-368300" lvl="0" marL="457200" rtl="0" algn="l">
              <a:spcBef>
                <a:spcPts val="0"/>
              </a:spcBef>
              <a:spcAft>
                <a:spcPts val="0"/>
              </a:spcAft>
              <a:buSzPts val="2200"/>
              <a:buChar char="●"/>
            </a:pPr>
            <a:r>
              <a:rPr lang="en-US"/>
              <a:t>What do you hope to get from the class?</a:t>
            </a:r>
            <a:endParaRPr/>
          </a:p>
          <a:p>
            <a:pPr indent="-368300" lvl="0" marL="457200" rtl="0" algn="l">
              <a:spcBef>
                <a:spcPts val="0"/>
              </a:spcBef>
              <a:spcAft>
                <a:spcPts val="0"/>
              </a:spcAft>
              <a:buSzPts val="2200"/>
              <a:buChar char="●"/>
            </a:pPr>
            <a:r>
              <a:rPr lang="en-US"/>
              <a:t>Hobbies/interests/favorite restaurant in Austin?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Twentieth Century"/>
              <a:buNone/>
            </a:pPr>
            <a:r>
              <a:rPr lang="en-US"/>
              <a:t>Administrative Stuff</a:t>
            </a:r>
            <a:endParaRPr/>
          </a:p>
        </p:txBody>
      </p:sp>
      <p:sp>
        <p:nvSpPr>
          <p:cNvPr id="124" name="Google Shape;124;p23"/>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