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embeddedFontLst>
    <p:embeddedFont>
      <p:font typeface="Proxima Nova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ProximaNova-bold.fntdata"/><Relationship Id="rId10" Type="http://schemas.openxmlformats.org/officeDocument/2006/relationships/slide" Target="slides/slide5.xml"/><Relationship Id="rId32" Type="http://schemas.openxmlformats.org/officeDocument/2006/relationships/font" Target="fonts/ProximaNova-regular.fntdata"/><Relationship Id="rId13" Type="http://schemas.openxmlformats.org/officeDocument/2006/relationships/slide" Target="slides/slide8.xml"/><Relationship Id="rId35" Type="http://schemas.openxmlformats.org/officeDocument/2006/relationships/font" Target="fonts/ProximaNova-boldItalic.fntdata"/><Relationship Id="rId12" Type="http://schemas.openxmlformats.org/officeDocument/2006/relationships/slide" Target="slides/slide7.xml"/><Relationship Id="rId34" Type="http://schemas.openxmlformats.org/officeDocument/2006/relationships/font" Target="fonts/ProximaNova-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4493182a2_2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4493182a2_2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4493182a2_2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4493182a2_2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4493182a2_2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4493182a2_2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54493182a2_2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54493182a2_2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54493182a2_2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54493182a2_2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4493182a2_2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54493182a2_2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4493182a2_2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54493182a2_2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493182a2_2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493182a2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54493182a2_2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54493182a2_2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4493182a2_2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54493182a2_2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4493182a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4493182a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9c35bc421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9c35bc421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9c35bc421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9c35bc421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9c35bc421e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9c35bc421e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9c35bc421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9c35bc421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9c35bc421e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19c35bc421e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9c35bc421e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19c35bc421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9c35bc421e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9c35bc421e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4493182a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4493182a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4493182a2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4493182a2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4493182a2_2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4493182a2_2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4493182a2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4493182a2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4493182a2_2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4493182a2_2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4493182a2_2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4493182a2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54493182a2_2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54493182a2_2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Thinking Through Identification in a New Setting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US Tax Return Data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17 to 18 years old during 2001-2011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Has data on family income and college enrollment from tax returns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Regression Kink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basic idea is similar to an RD.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However an RD says that the relationship between the running variable and the outcome is smooth absent treatment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an RK, the assumption is that the </a:t>
            </a:r>
            <a:r>
              <a:rPr i="1" lang="en"/>
              <a:t>derivative </a:t>
            </a:r>
            <a:r>
              <a:rPr lang="en"/>
              <a:t>of the </a:t>
            </a:r>
            <a:r>
              <a:rPr lang="en"/>
              <a:t>relationship between the running variable and the outcome is smooth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other words</a:t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There is a slope change that occurs due to policy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Is there a slope change in the outcome?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Cautions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You need a *ton* of data to have this estimated precisely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You still have to have similar assumptions that you do in RD but even stronger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Things to Check</a:t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 people bunch at the kink point?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Does the slope of the covariates change at the kink point?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Does something else change at the kink point?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Equation</a:t>
            </a:r>
            <a:endParaRPr/>
          </a:p>
        </p:txBody>
      </p:sp>
      <p:pic>
        <p:nvPicPr>
          <p:cNvPr id="144" name="Google Shape;14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925" y="2277175"/>
            <a:ext cx="785812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Stage and Reduced Form</a:t>
            </a:r>
            <a:endParaRPr/>
          </a:p>
        </p:txBody>
      </p:sp>
      <p:pic>
        <p:nvPicPr>
          <p:cNvPr id="150" name="Google Shape;15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200" y="1152475"/>
            <a:ext cx="4303599" cy="366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Estimates</a:t>
            </a:r>
            <a:endParaRPr/>
          </a:p>
        </p:txBody>
      </p:sp>
      <p:pic>
        <p:nvPicPr>
          <p:cNvPr id="156" name="Google Shape;15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9738" y="1152475"/>
            <a:ext cx="5264524" cy="3842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Assumptions</a:t>
            </a:r>
            <a:endParaRPr/>
          </a:p>
        </p:txBody>
      </p:sp>
      <p:pic>
        <p:nvPicPr>
          <p:cNvPr id="162" name="Google Shape;16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2778" y="1152475"/>
            <a:ext cx="4378525" cy="368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68" name="Google Shape;168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RK is a cousin of RD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Hopefully this exercise helped you think through how you can approach new problems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Money matters for college (for poor kids)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We’ve learned the main identification strategies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might give you the impression that all identification strategies neatly fit into one of several boxes (RCT, RD, DD, Matching, Synthetic Control)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That’s kind of right, but often there are important variations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Today we’re going to think through one of them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Bunching!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 the running variable is manipulable?</a:t>
            </a:r>
            <a:endParaRPr/>
          </a:p>
        </p:txBody>
      </p:sp>
      <p:sp>
        <p:nvSpPr>
          <p:cNvPr id="179" name="Google Shape;17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 specific example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There is a change in the tax rate at a certain point. To change your taxes you can adjust your taxable income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What would it look like if people responded to this change?</a:t>
            </a:r>
            <a:endParaRPr sz="2400"/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would it mean?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Bunching</a:t>
            </a:r>
            <a:endParaRPr/>
          </a:p>
        </p:txBody>
      </p:sp>
      <p:sp>
        <p:nvSpPr>
          <p:cNvPr id="191" name="Google Shape;19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intuition has been used to </a:t>
            </a:r>
            <a:r>
              <a:rPr lang="en"/>
              <a:t>estimate</a:t>
            </a:r>
            <a:r>
              <a:rPr lang="en"/>
              <a:t> the elasticity of reported income to taxes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How?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economic process leads to bunching</a:t>
            </a:r>
            <a:endParaRPr/>
          </a:p>
        </p:txBody>
      </p:sp>
      <p:sp>
        <p:nvSpPr>
          <p:cNvPr id="197" name="Google Shape;197;p36"/>
          <p:cNvSpPr txBox="1"/>
          <p:nvPr>
            <p:ph idx="1" type="body"/>
          </p:nvPr>
        </p:nvSpPr>
        <p:spPr>
          <a:xfrm>
            <a:off x="311700" y="1152475"/>
            <a:ext cx="3257400" cy="34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This shows an indifference curve of a taxfiler who changes their income in response to the kink</a:t>
            </a:r>
            <a:endParaRPr sz="17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200"/>
              <a:t>Source: Saez, E. (2010). Do taxpayers bunch at kink points?. American economic Journal: economic policy, 2(3), 180-212.</a:t>
            </a:r>
            <a:endParaRPr sz="1200"/>
          </a:p>
        </p:txBody>
      </p:sp>
      <p:pic>
        <p:nvPicPr>
          <p:cNvPr id="198" name="Google Shape;198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1975" y="1110500"/>
            <a:ext cx="5196251" cy="334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Figure using uniform distribution</a:t>
            </a:r>
            <a:endParaRPr/>
          </a:p>
        </p:txBody>
      </p:sp>
      <p:sp>
        <p:nvSpPr>
          <p:cNvPr id="204" name="Google Shape;204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distance the last buncher travels tells you how much they would change their income in response to the tax rate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can be turned into an elasticity (change in pre tax income to change in post tax income)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Issues</a:t>
            </a:r>
            <a:endParaRPr/>
          </a:p>
        </p:txBody>
      </p:sp>
      <p:sp>
        <p:nvSpPr>
          <p:cNvPr id="210" name="Google Shape;210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if people can’t pick their income precisely?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if there is heterogeneity in the responsiveness to taxes?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 do you </a:t>
            </a:r>
            <a:r>
              <a:rPr lang="en"/>
              <a:t>estimate</a:t>
            </a:r>
            <a:r>
              <a:rPr lang="en"/>
              <a:t> the underlying distribution?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Variation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Many policies don’t turn on discretely when the value of a index changes.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Often, the amount of a payout increases at a certain point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For example: the Earned Income Tax Credit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is a tax credit for low to middle income families (with children (mostly)).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EITC Schedule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6226" y="1191863"/>
            <a:ext cx="4467651" cy="3337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Variation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EITC is kinked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Is this suitable for an RD?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Can we still identify something causal?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(yes)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Exercise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a group talk about how you might do this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Answer the following questions: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What is the counterfactual?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What is the identifying assumption?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What is estimating equation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Hint: draw a picture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Cash-on-Hand and College Enrollment: Evidence from Population Tax Data and the Earned Income Tax Credit</a:t>
            </a:r>
            <a:endParaRPr sz="3000"/>
          </a:p>
        </p:txBody>
      </p:sp>
      <p:sp>
        <p:nvSpPr>
          <p:cNvPr id="96" name="Google Shape;96;p19"/>
          <p:cNvSpPr txBox="1"/>
          <p:nvPr/>
        </p:nvSpPr>
        <p:spPr>
          <a:xfrm>
            <a:off x="805700" y="3539475"/>
            <a:ext cx="7397100" cy="8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Day Manoli and Nicholas Turner</a:t>
            </a:r>
            <a:endParaRPr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American Economic Journal: Economic Policy 2018</a:t>
            </a:r>
            <a:endParaRPr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 does having more money affect going to college?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use the EITC to answer this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look at high school seniors and see if a bigger EITC changes the probability of going to college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 Variation</a:t>
            </a:r>
            <a:endParaRPr/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4363" y="1152475"/>
            <a:ext cx="4575276" cy="376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